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3" r:id="rId6"/>
    <p:sldId id="260" r:id="rId7"/>
    <p:sldId id="262" r:id="rId8"/>
    <p:sldId id="261" r:id="rId9"/>
    <p:sldId id="264" r:id="rId10"/>
    <p:sldId id="272" r:id="rId11"/>
    <p:sldId id="265" r:id="rId12"/>
    <p:sldId id="266" r:id="rId13"/>
    <p:sldId id="267" r:id="rId14"/>
    <p:sldId id="268" r:id="rId15"/>
    <p:sldId id="269" r:id="rId16"/>
    <p:sldId id="270" r:id="rId17"/>
    <p:sldId id="271" r:id="rId18"/>
    <p:sldId id="273" r:id="rId19"/>
    <p:sldId id="274"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p:cViewPr varScale="1">
        <p:scale>
          <a:sx n="77" d="100"/>
          <a:sy n="77" d="100"/>
        </p:scale>
        <p:origin x="102"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8811DC74-6BAC-4DF1-8FD6-842B64A5BD91}" type="datetimeFigureOut">
              <a:rPr lang="fr-FR" smtClean="0"/>
              <a:t>26/08/2023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4168937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8811DC74-6BAC-4DF1-8FD6-842B64A5BD91}" type="datetimeFigureOut">
              <a:rPr lang="fr-FR" smtClean="0"/>
              <a:t>26/08/2023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537502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8811DC74-6BAC-4DF1-8FD6-842B64A5BD91}" type="datetimeFigureOut">
              <a:rPr lang="fr-FR" smtClean="0"/>
              <a:t>26/08/2023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1933143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8811DC74-6BAC-4DF1-8FD6-842B64A5BD91}" type="datetimeFigureOut">
              <a:rPr lang="fr-FR" smtClean="0"/>
              <a:t>26/08/2023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3335272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8811DC74-6BAC-4DF1-8FD6-842B64A5BD91}" type="datetimeFigureOut">
              <a:rPr lang="fr-FR" smtClean="0"/>
              <a:t>26/08/2023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3171532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8811DC74-6BAC-4DF1-8FD6-842B64A5BD91}" type="datetimeFigureOut">
              <a:rPr lang="fr-FR" smtClean="0"/>
              <a:t>26/08/2023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4267572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8811DC74-6BAC-4DF1-8FD6-842B64A5BD91}" type="datetimeFigureOut">
              <a:rPr lang="fr-FR" smtClean="0"/>
              <a:t>26/08/2023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2602531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8811DC74-6BAC-4DF1-8FD6-842B64A5BD91}" type="datetimeFigureOut">
              <a:rPr lang="fr-FR" smtClean="0"/>
              <a:t>26/08/2023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2791189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1DC74-6BAC-4DF1-8FD6-842B64A5BD91}" type="datetimeFigureOut">
              <a:rPr lang="fr-FR" smtClean="0"/>
              <a:t>26/08/2023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389967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8811DC74-6BAC-4DF1-8FD6-842B64A5BD91}" type="datetimeFigureOut">
              <a:rPr lang="fr-FR" smtClean="0"/>
              <a:t>26/08/2023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2539581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8811DC74-6BAC-4DF1-8FD6-842B64A5BD91}" type="datetimeFigureOut">
              <a:rPr lang="fr-FR" smtClean="0"/>
              <a:t>26/08/2023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3B6A17B-FD0B-463E-A3BF-42184F26A2EB}" type="slidenum">
              <a:rPr lang="fr-FR" smtClean="0"/>
              <a:t>‹N°›</a:t>
            </a:fld>
            <a:endParaRPr lang="fr-FR"/>
          </a:p>
        </p:txBody>
      </p:sp>
    </p:spTree>
    <p:extLst>
      <p:ext uri="{BB962C8B-B14F-4D97-AF65-F5344CB8AC3E}">
        <p14:creationId xmlns:p14="http://schemas.microsoft.com/office/powerpoint/2010/main" val="289190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11DC74-6BAC-4DF1-8FD6-842B64A5BD91}" type="datetimeFigureOut">
              <a:rPr lang="fr-FR" smtClean="0"/>
              <a:t>26/08/2023</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B6A17B-FD0B-463E-A3BF-42184F26A2EB}" type="slidenum">
              <a:rPr lang="fr-FR" smtClean="0"/>
              <a:t>‹N°›</a:t>
            </a:fld>
            <a:endParaRPr lang="fr-FR"/>
          </a:p>
        </p:txBody>
      </p:sp>
    </p:spTree>
    <p:extLst>
      <p:ext uri="{BB962C8B-B14F-4D97-AF65-F5344CB8AC3E}">
        <p14:creationId xmlns:p14="http://schemas.microsoft.com/office/powerpoint/2010/main" val="4109745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hyperlink" Target="https://biblio.manuel-numerique.com/?openBook=9782091193786%3FY29udGV4dGVSZXNvdXJjZT17InR5cGUiOiJwYWdlIiwiaWRyZWYiOiJpZF9DaGFwdGVyXzAwN19QYWdlXzAwMDExX3hodG1sIiwiY2ZpIjoiLzQvMi8xNzhAMDowIn0%3D" TargetMode="External"/><Relationship Id="rId2" Type="http://schemas.openxmlformats.org/officeDocument/2006/relationships/image" Target="../media/image14.jpg"/><Relationship Id="rId1" Type="http://schemas.openxmlformats.org/officeDocument/2006/relationships/slideLayout" Target="../slideLayouts/slideLayout6.xml"/><Relationship Id="rId5" Type="http://schemas.openxmlformats.org/officeDocument/2006/relationships/slide" Target="slide5.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6.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s://goo.gl/maps/a14ZeZokgv8zjCbv8" TargetMode="Externa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image" Target="../media/image27.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slide" Target="slide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slide" Target="slide1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slide" Target="slide5.xml"/><Relationship Id="rId5" Type="http://schemas.openxmlformats.org/officeDocument/2006/relationships/hyperlink" Target="http://www.lesclesdumoyenorient.com/"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fr.wikipedia.org/" TargetMode="External"/><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slide" Target="slide5.xml"/><Relationship Id="rId4" Type="http://schemas.openxmlformats.org/officeDocument/2006/relationships/hyperlink" Target="http://www.lhistoire.f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biblio.manuel-numerique.com/?openBook=9782091193786%3FY29udGV4dGVSZXNvdXJjZT17InR5cGUiOiJwYWdlIiwiaWRyZWYiOiJpZF9DaGFwdGVyXzAwN19QYWdlXzAwMDE1X3hodG1sIiwiY2ZpIjoiLzQvMi82LzQvMkAwOjAifQ%3D%3D" TargetMode="External"/><Relationship Id="rId1" Type="http://schemas.openxmlformats.org/officeDocument/2006/relationships/slideLayout" Target="../slideLayouts/slideLayout6.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descr="Une image contenant peinture, dessin, dessin humoristique, fiction&#10;&#10;Description générée automatiquement">
            <a:extLst>
              <a:ext uri="{FF2B5EF4-FFF2-40B4-BE49-F238E27FC236}">
                <a16:creationId xmlns:a16="http://schemas.microsoft.com/office/drawing/2014/main" id="{613D2616-07EC-ADAE-26AE-8956F98B098C}"/>
              </a:ext>
            </a:extLst>
          </p:cNvPr>
          <p:cNvPicPr>
            <a:picLocks noChangeAspect="1"/>
          </p:cNvPicPr>
          <p:nvPr/>
        </p:nvPicPr>
        <p:blipFill rotWithShape="1">
          <a:blip r:embed="rId2">
            <a:extLst>
              <a:ext uri="{28A0092B-C50C-407E-A947-70E740481C1C}">
                <a14:useLocalDpi xmlns:a14="http://schemas.microsoft.com/office/drawing/2010/main" val="0"/>
              </a:ext>
            </a:extLst>
          </a:blip>
          <a:srcRect l="14652" t="9091" r="16561" b="1"/>
          <a:stretch/>
        </p:blipFill>
        <p:spPr>
          <a:xfrm>
            <a:off x="20" y="10"/>
            <a:ext cx="9143980" cy="6857990"/>
          </a:xfrm>
          <a:prstGeom prst="rect">
            <a:avLst/>
          </a:prstGeom>
        </p:spPr>
      </p:pic>
      <p:sp>
        <p:nvSpPr>
          <p:cNvPr id="21" name="Rectangle 2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275865" y="-511"/>
            <a:ext cx="4592270" cy="9144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6CCE58A0-15B9-13B5-9F16-41B5E53BEA33}"/>
              </a:ext>
            </a:extLst>
          </p:cNvPr>
          <p:cNvSpPr>
            <a:spLocks noGrp="1"/>
          </p:cNvSpPr>
          <p:nvPr>
            <p:ph type="ctrTitle"/>
          </p:nvPr>
        </p:nvSpPr>
        <p:spPr>
          <a:xfrm>
            <a:off x="303414" y="3091928"/>
            <a:ext cx="6808922" cy="2387600"/>
          </a:xfrm>
        </p:spPr>
        <p:txBody>
          <a:bodyPr>
            <a:normAutofit/>
          </a:bodyPr>
          <a:lstStyle/>
          <a:p>
            <a:pPr algn="l"/>
            <a:r>
              <a:rPr lang="fr-FR" sz="4000">
                <a:solidFill>
                  <a:schemeClr val="bg1"/>
                </a:solidFill>
              </a:rPr>
              <a:t>LE MONDE MÉDITERRANÉEN : EMPREINTES DE L’ANTIQUITÉ ET DU MOYEN ÂGE</a:t>
            </a:r>
          </a:p>
        </p:txBody>
      </p:sp>
      <p:sp>
        <p:nvSpPr>
          <p:cNvPr id="23" name="Rectangle: Rounded Corners 2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7339422"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ous-titre 2">
            <a:extLst>
              <a:ext uri="{FF2B5EF4-FFF2-40B4-BE49-F238E27FC236}">
                <a16:creationId xmlns:a16="http://schemas.microsoft.com/office/drawing/2014/main" id="{0D59763D-1362-90BE-18B2-0911FB360C83}"/>
              </a:ext>
            </a:extLst>
          </p:cNvPr>
          <p:cNvSpPr>
            <a:spLocks noGrp="1"/>
          </p:cNvSpPr>
          <p:nvPr>
            <p:ph type="subTitle" idx="1"/>
          </p:nvPr>
        </p:nvSpPr>
        <p:spPr>
          <a:xfrm>
            <a:off x="303414" y="5624945"/>
            <a:ext cx="6808922" cy="592975"/>
          </a:xfrm>
        </p:spPr>
        <p:txBody>
          <a:bodyPr anchor="ctr">
            <a:normAutofit/>
          </a:bodyPr>
          <a:lstStyle/>
          <a:p>
            <a:pPr algn="l"/>
            <a:r>
              <a:rPr lang="fr-FR">
                <a:solidFill>
                  <a:schemeClr val="bg1"/>
                </a:solidFill>
              </a:rPr>
              <a:t>Thème 1</a:t>
            </a:r>
          </a:p>
        </p:txBody>
      </p:sp>
    </p:spTree>
    <p:extLst>
      <p:ext uri="{BB962C8B-B14F-4D97-AF65-F5344CB8AC3E}">
        <p14:creationId xmlns:p14="http://schemas.microsoft.com/office/powerpoint/2010/main" val="273870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24007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re 1">
            <a:extLst>
              <a:ext uri="{FF2B5EF4-FFF2-40B4-BE49-F238E27FC236}">
                <a16:creationId xmlns:a16="http://schemas.microsoft.com/office/drawing/2014/main" id="{89E9ABC9-12A2-CEC7-E971-C5E2E9E28845}"/>
              </a:ext>
            </a:extLst>
          </p:cNvPr>
          <p:cNvSpPr>
            <a:spLocks noGrp="1"/>
          </p:cNvSpPr>
          <p:nvPr>
            <p:ph type="title"/>
          </p:nvPr>
        </p:nvSpPr>
        <p:spPr>
          <a:xfrm>
            <a:off x="287566" y="189368"/>
            <a:ext cx="3019305" cy="1131889"/>
          </a:xfrm>
        </p:spPr>
        <p:txBody>
          <a:bodyPr vert="horz" lIns="91440" tIns="45720" rIns="91440" bIns="45720" rtlCol="0" anchor="t">
            <a:normAutofit/>
          </a:bodyPr>
          <a:lstStyle/>
          <a:p>
            <a:r>
              <a:rPr lang="fr-FR" sz="2400" kern="1200" dirty="0">
                <a:solidFill>
                  <a:schemeClr val="tx1"/>
                </a:solidFill>
                <a:latin typeface="+mj-lt"/>
                <a:ea typeface="+mj-ea"/>
                <a:cs typeface="+mj-cs"/>
              </a:rPr>
              <a:t>Les États latins d’Orient : la première colonisation ?</a:t>
            </a:r>
          </a:p>
        </p:txBody>
      </p:sp>
      <p:sp>
        <p:nvSpPr>
          <p:cNvPr id="3" name="ZoneTexte 2">
            <a:extLst>
              <a:ext uri="{FF2B5EF4-FFF2-40B4-BE49-F238E27FC236}">
                <a16:creationId xmlns:a16="http://schemas.microsoft.com/office/drawing/2014/main" id="{4366F089-DFE5-A8B4-BDB5-8A9CBE13844E}"/>
              </a:ext>
            </a:extLst>
          </p:cNvPr>
          <p:cNvSpPr txBox="1"/>
          <p:nvPr/>
        </p:nvSpPr>
        <p:spPr>
          <a:xfrm>
            <a:off x="100208" y="1321258"/>
            <a:ext cx="3296307" cy="5391400"/>
          </a:xfrm>
          <a:prstGeom prst="rect">
            <a:avLst/>
          </a:prstGeom>
        </p:spPr>
        <p:txBody>
          <a:bodyPr vert="horz" lIns="91440" tIns="45720" rIns="91440" bIns="45720" rtlCol="0">
            <a:normAutofit/>
          </a:bodyPr>
          <a:lstStyle/>
          <a:p>
            <a:pPr algn="just" defTabSz="914400">
              <a:lnSpc>
                <a:spcPct val="90000"/>
              </a:lnSpc>
              <a:spcAft>
                <a:spcPts val="300"/>
              </a:spcAft>
            </a:pPr>
            <a:r>
              <a:rPr lang="fr-FR" sz="1200" i="1" dirty="0"/>
              <a:t>Libérer les Lieux saints était une chose ; les garder en était une autre. Au-delà du récit des grandes expéditions parties d’Occident au XIe-XIIIe siècle, les historiens se demandent désormais quelle société est née de l’irruption des Latins au Levant. Des formes inédites de peuplement, un hérissement de forteresses qui deviennent des pôles économiques, des métissages, des flux migratoires quasi continus : avec les croisades, le visage de l’Orient change.</a:t>
            </a:r>
          </a:p>
          <a:p>
            <a:pPr algn="just" defTabSz="914400">
              <a:lnSpc>
                <a:spcPct val="90000"/>
              </a:lnSpc>
              <a:spcAft>
                <a:spcPts val="300"/>
              </a:spcAft>
            </a:pPr>
            <a:r>
              <a:rPr lang="fr-FR" sz="1400" dirty="0"/>
              <a:t>[…], je pense qu’il y a de nombreux contacts entre toutes ces populations : Francs, musulmans et chrétiens orientaux. Même si la division politique entre les Latins et le reste de la population est bien définie, des influences réciproques existent : on trouve des mariages avec des princesses arméniennes et byzantines, et à un niveau plus modeste, on rencontre sans cesse des cas de mariage et de conversion.</a:t>
            </a:r>
          </a:p>
          <a:p>
            <a:pPr algn="just" defTabSz="914400">
              <a:lnSpc>
                <a:spcPct val="90000"/>
              </a:lnSpc>
              <a:spcAft>
                <a:spcPts val="300"/>
              </a:spcAft>
            </a:pPr>
            <a:r>
              <a:rPr lang="fr-FR" sz="1400" dirty="0"/>
              <a:t>Ces influences se nichent dans tous les domaines : les chroniques mentionnent notamment la transmission aux Latins de la poste par pigeons voyageurs, de techniques de fortification ou encore de l’usage des bains.</a:t>
            </a:r>
          </a:p>
          <a:p>
            <a:pPr algn="r" defTabSz="914400">
              <a:lnSpc>
                <a:spcPct val="90000"/>
              </a:lnSpc>
              <a:spcAft>
                <a:spcPts val="300"/>
              </a:spcAft>
            </a:pPr>
            <a:r>
              <a:rPr lang="fr-FR" sz="1050" dirty="0">
                <a:solidFill>
                  <a:schemeClr val="accent2"/>
                </a:solidFill>
              </a:rPr>
              <a:t>D’après « Une installation faite pour durer », entretien avec l’historien B. </a:t>
            </a:r>
            <a:r>
              <a:rPr lang="fr-FR" sz="1050" dirty="0" err="1">
                <a:solidFill>
                  <a:schemeClr val="accent2"/>
                </a:solidFill>
              </a:rPr>
              <a:t>Kedar</a:t>
            </a:r>
            <a:r>
              <a:rPr lang="fr-FR" sz="1050" dirty="0">
                <a:solidFill>
                  <a:schemeClr val="accent2"/>
                </a:solidFill>
              </a:rPr>
              <a:t>,</a:t>
            </a:r>
            <a:r>
              <a:rPr lang="fr-FR" sz="1050" i="1" dirty="0">
                <a:solidFill>
                  <a:schemeClr val="accent2"/>
                </a:solidFill>
              </a:rPr>
              <a:t> L’Histoire</a:t>
            </a:r>
            <a:r>
              <a:rPr lang="fr-FR" sz="1050" dirty="0">
                <a:solidFill>
                  <a:schemeClr val="accent2"/>
                </a:solidFill>
              </a:rPr>
              <a:t>, mai 2017</a:t>
            </a:r>
          </a:p>
        </p:txBody>
      </p:sp>
      <p:pic>
        <p:nvPicPr>
          <p:cNvPr id="5" name="Image 4" descr="Une image contenant art, laiton, Artefact, vase&#10;&#10;Description générée automatiquement">
            <a:extLst>
              <a:ext uri="{FF2B5EF4-FFF2-40B4-BE49-F238E27FC236}">
                <a16:creationId xmlns:a16="http://schemas.microsoft.com/office/drawing/2014/main" id="{70D2C874-71E3-3A93-7A02-D74144952F51}"/>
              </a:ext>
            </a:extLst>
          </p:cNvPr>
          <p:cNvPicPr>
            <a:picLocks noChangeAspect="1"/>
          </p:cNvPicPr>
          <p:nvPr/>
        </p:nvPicPr>
        <p:blipFill>
          <a:blip r:embed="rId2"/>
          <a:stretch>
            <a:fillRect/>
          </a:stretch>
        </p:blipFill>
        <p:spPr>
          <a:xfrm>
            <a:off x="4240078" y="246402"/>
            <a:ext cx="4060359" cy="4080763"/>
          </a:xfrm>
          <a:prstGeom prst="rect">
            <a:avLst/>
          </a:prstGeom>
        </p:spPr>
      </p:pic>
      <p:pic>
        <p:nvPicPr>
          <p:cNvPr id="7" name="Image 6">
            <a:extLst>
              <a:ext uri="{FF2B5EF4-FFF2-40B4-BE49-F238E27FC236}">
                <a16:creationId xmlns:a16="http://schemas.microsoft.com/office/drawing/2014/main" id="{2B75653A-F67F-D75C-66BB-BA5715126943}"/>
              </a:ext>
            </a:extLst>
          </p:cNvPr>
          <p:cNvPicPr>
            <a:picLocks noChangeAspect="1"/>
          </p:cNvPicPr>
          <p:nvPr/>
        </p:nvPicPr>
        <p:blipFill>
          <a:blip r:embed="rId3"/>
          <a:stretch>
            <a:fillRect/>
          </a:stretch>
        </p:blipFill>
        <p:spPr>
          <a:xfrm>
            <a:off x="4381340" y="4472506"/>
            <a:ext cx="3919097" cy="2240152"/>
          </a:xfrm>
          <a:prstGeom prst="rect">
            <a:avLst/>
          </a:prstGeom>
        </p:spPr>
      </p:pic>
      <p:sp>
        <p:nvSpPr>
          <p:cNvPr id="4" name="Bouton d’action : retour ou précédent 3">
            <a:hlinkClick r:id="rId4" action="ppaction://hlinksldjump" highlightClick="1"/>
            <a:extLst>
              <a:ext uri="{FF2B5EF4-FFF2-40B4-BE49-F238E27FC236}">
                <a16:creationId xmlns:a16="http://schemas.microsoft.com/office/drawing/2014/main" id="{1FF9429A-356C-AE28-33EF-3C995CB000DD}"/>
              </a:ext>
            </a:extLst>
          </p:cNvPr>
          <p:cNvSpPr/>
          <p:nvPr/>
        </p:nvSpPr>
        <p:spPr>
          <a:xfrm>
            <a:off x="8739494" y="6450904"/>
            <a:ext cx="180000" cy="180000"/>
          </a:xfrm>
          <a:prstGeom prst="actionButtonBackPrevious">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40078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ZoneTexte 6">
            <a:extLst>
              <a:ext uri="{FF2B5EF4-FFF2-40B4-BE49-F238E27FC236}">
                <a16:creationId xmlns:a16="http://schemas.microsoft.com/office/drawing/2014/main" id="{3CD01947-B24C-C029-26FF-B11B8C44B5A3}"/>
              </a:ext>
            </a:extLst>
          </p:cNvPr>
          <p:cNvSpPr txBox="1"/>
          <p:nvPr/>
        </p:nvSpPr>
        <p:spPr>
          <a:xfrm>
            <a:off x="160445" y="1519311"/>
            <a:ext cx="4503915" cy="1960098"/>
          </a:xfrm>
          <a:prstGeom prst="rect">
            <a:avLst/>
          </a:prstGeom>
        </p:spPr>
        <p:txBody>
          <a:bodyPr vert="horz" lIns="91440" tIns="45720" rIns="91440" bIns="45720" rtlCol="0">
            <a:normAutofit/>
          </a:bodyPr>
          <a:lstStyle/>
          <a:p>
            <a:pPr algn="just" defTabSz="914400">
              <a:lnSpc>
                <a:spcPct val="90000"/>
              </a:lnSpc>
            </a:pPr>
            <a:r>
              <a:rPr lang="fr-FR" sz="1200" dirty="0"/>
              <a:t>Après avoir appris la chute d'Édesse, Eugène III promulgue le 1er décembre 1145, la bulle </a:t>
            </a:r>
            <a:r>
              <a:rPr lang="fr-FR" sz="1200" i="1" dirty="0"/>
              <a:t>Quantum </a:t>
            </a:r>
            <a:r>
              <a:rPr lang="fr-FR" sz="1200" i="1" dirty="0" err="1"/>
              <a:t>prædecessores</a:t>
            </a:r>
            <a:r>
              <a:rPr lang="fr-FR" sz="1200" dirty="0"/>
              <a:t>, appelant à une nouvelle croisade. Cet appel restant d'abord sans réponse, le pape confie à Bernard de Clairvaux, connu comme un prédicateur hors pair, la charge de prêcher la croisade, accordant aux croisés les mêmes indulgences que celle accordées par le pape Urbain II en 1095.</a:t>
            </a:r>
          </a:p>
          <a:p>
            <a:pPr algn="just" defTabSz="914400">
              <a:lnSpc>
                <a:spcPct val="90000"/>
              </a:lnSpc>
            </a:pPr>
            <a:r>
              <a:rPr lang="fr-FR" sz="1200" dirty="0"/>
              <a:t>Le 31 mars 1146, jour de Pâques, en présence du roi Louis VII et de la reine Aliénor, il prêcha à Vézelay, devant une foule immense.</a:t>
            </a:r>
          </a:p>
          <a:p>
            <a:pPr algn="just" defTabSz="914400">
              <a:lnSpc>
                <a:spcPct val="90000"/>
              </a:lnSpc>
            </a:pPr>
            <a:r>
              <a:rPr lang="fr-FR" sz="1200" dirty="0"/>
              <a:t>À la suite du prêche de Bernard de Clairvaux, Louis VII, son épouse, les princes, les hauts seigneurs présents et toute l'assistance se prosternent devant lui en réclamant des croix de pèlerin. </a:t>
            </a:r>
          </a:p>
        </p:txBody>
      </p:sp>
      <p:pic>
        <p:nvPicPr>
          <p:cNvPr id="5" name="Image 4" descr="Une image contenant peinture, art, habits, Arts visuels&#10;&#10;Description générée automatiquement">
            <a:extLst>
              <a:ext uri="{FF2B5EF4-FFF2-40B4-BE49-F238E27FC236}">
                <a16:creationId xmlns:a16="http://schemas.microsoft.com/office/drawing/2014/main" id="{639D9A45-A623-6766-2EB2-03802FACA53D}"/>
              </a:ext>
            </a:extLst>
          </p:cNvPr>
          <p:cNvPicPr>
            <a:picLocks noChangeAspect="1"/>
          </p:cNvPicPr>
          <p:nvPr/>
        </p:nvPicPr>
        <p:blipFill rotWithShape="1">
          <a:blip r:embed="rId2">
            <a:extLst>
              <a:ext uri="{28A0092B-C50C-407E-A947-70E740481C1C}">
                <a14:useLocalDpi xmlns:a14="http://schemas.microsoft.com/office/drawing/2010/main" val="0"/>
              </a:ext>
            </a:extLst>
          </a:blip>
          <a:srcRect l="10364"/>
          <a:stretch/>
        </p:blipFill>
        <p:spPr>
          <a:xfrm>
            <a:off x="4671911" y="10"/>
            <a:ext cx="4472089"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8" name="Image 7">
            <a:hlinkClick r:id="rId3"/>
            <a:extLst>
              <a:ext uri="{FF2B5EF4-FFF2-40B4-BE49-F238E27FC236}">
                <a16:creationId xmlns:a16="http://schemas.microsoft.com/office/drawing/2014/main" id="{94E9DF8C-6432-596B-A1DE-C6A8188D9FED}"/>
              </a:ext>
            </a:extLst>
          </p:cNvPr>
          <p:cNvPicPr>
            <a:picLocks noChangeAspect="1"/>
          </p:cNvPicPr>
          <p:nvPr/>
        </p:nvPicPr>
        <p:blipFill rotWithShape="1">
          <a:blip r:embed="rId4"/>
          <a:srcRect l="2143" t="10544" r="2166" b="2791"/>
          <a:stretch/>
        </p:blipFill>
        <p:spPr>
          <a:xfrm>
            <a:off x="196947" y="3596640"/>
            <a:ext cx="4503915" cy="3113650"/>
          </a:xfrm>
          <a:prstGeom prst="rect">
            <a:avLst/>
          </a:prstGeom>
        </p:spPr>
      </p:pic>
      <p:sp>
        <p:nvSpPr>
          <p:cNvPr id="2" name="Titre 1">
            <a:extLst>
              <a:ext uri="{FF2B5EF4-FFF2-40B4-BE49-F238E27FC236}">
                <a16:creationId xmlns:a16="http://schemas.microsoft.com/office/drawing/2014/main" id="{62AFB985-55AC-6336-230E-50126F213EA1}"/>
              </a:ext>
            </a:extLst>
          </p:cNvPr>
          <p:cNvSpPr>
            <a:spLocks noGrp="1"/>
          </p:cNvSpPr>
          <p:nvPr>
            <p:ph type="title"/>
          </p:nvPr>
        </p:nvSpPr>
        <p:spPr>
          <a:xfrm>
            <a:off x="162732" y="50949"/>
            <a:ext cx="4662074" cy="1374577"/>
          </a:xfrm>
        </p:spPr>
        <p:txBody>
          <a:bodyPr vert="horz" lIns="91440" tIns="45720" rIns="91440" bIns="45720" rtlCol="0" anchor="t">
            <a:normAutofit fontScale="90000"/>
          </a:bodyPr>
          <a:lstStyle/>
          <a:p>
            <a:r>
              <a:rPr lang="fr-FR" sz="3600" dirty="0"/>
              <a:t>Bernard de Clairvaux prêche la deuxième croisade (1146)</a:t>
            </a:r>
          </a:p>
        </p:txBody>
      </p:sp>
      <p:sp>
        <p:nvSpPr>
          <p:cNvPr id="3" name="ZoneTexte 2">
            <a:extLst>
              <a:ext uri="{FF2B5EF4-FFF2-40B4-BE49-F238E27FC236}">
                <a16:creationId xmlns:a16="http://schemas.microsoft.com/office/drawing/2014/main" id="{965A9F3C-43F0-233A-8C29-376E0AC3F2F6}"/>
              </a:ext>
            </a:extLst>
          </p:cNvPr>
          <p:cNvSpPr txBox="1"/>
          <p:nvPr/>
        </p:nvSpPr>
        <p:spPr>
          <a:xfrm>
            <a:off x="2493108" y="6456374"/>
            <a:ext cx="2080330" cy="253916"/>
          </a:xfrm>
          <a:prstGeom prst="rect">
            <a:avLst/>
          </a:prstGeom>
          <a:noFill/>
        </p:spPr>
        <p:txBody>
          <a:bodyPr wrap="square" rtlCol="0">
            <a:spAutoFit/>
          </a:bodyPr>
          <a:lstStyle/>
          <a:p>
            <a:pPr algn="r"/>
            <a:r>
              <a:rPr lang="fr-FR" sz="1050" dirty="0">
                <a:solidFill>
                  <a:schemeClr val="accent2"/>
                </a:solidFill>
              </a:rPr>
              <a:t>Document 1 p.70</a:t>
            </a:r>
          </a:p>
        </p:txBody>
      </p:sp>
      <p:sp>
        <p:nvSpPr>
          <p:cNvPr id="4" name="Bouton d’action : retour ou précédent 3">
            <a:hlinkClick r:id="rId5" action="ppaction://hlinksldjump" highlightClick="1"/>
            <a:extLst>
              <a:ext uri="{FF2B5EF4-FFF2-40B4-BE49-F238E27FC236}">
                <a16:creationId xmlns:a16="http://schemas.microsoft.com/office/drawing/2014/main" id="{379DBB50-91AE-EF7D-41C6-0515D5400A43}"/>
              </a:ext>
            </a:extLst>
          </p:cNvPr>
          <p:cNvSpPr/>
          <p:nvPr/>
        </p:nvSpPr>
        <p:spPr>
          <a:xfrm>
            <a:off x="8739494" y="6450904"/>
            <a:ext cx="180000" cy="180000"/>
          </a:xfrm>
          <a:prstGeom prst="actionButtonBackPrevious">
            <a:avLst/>
          </a:prstGeom>
          <a:no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57278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85FB986-9298-1884-F2F2-A176AE032AAC}"/>
              </a:ext>
            </a:extLst>
          </p:cNvPr>
          <p:cNvSpPr>
            <a:spLocks noGrp="1"/>
          </p:cNvSpPr>
          <p:nvPr>
            <p:ph type="title"/>
          </p:nvPr>
        </p:nvSpPr>
        <p:spPr>
          <a:xfrm>
            <a:off x="192273" y="105508"/>
            <a:ext cx="5072063" cy="933938"/>
          </a:xfrm>
        </p:spPr>
        <p:txBody>
          <a:bodyPr vert="horz" lIns="91440" tIns="45720" rIns="91440" bIns="45720" rtlCol="0" anchor="t">
            <a:normAutofit/>
          </a:bodyPr>
          <a:lstStyle/>
          <a:p>
            <a:r>
              <a:rPr lang="fr-FR" sz="2800" dirty="0"/>
              <a:t>La réforme grégorienne ou la prise du pouvoir par l’Église</a:t>
            </a:r>
          </a:p>
        </p:txBody>
      </p:sp>
      <p:sp>
        <p:nvSpPr>
          <p:cNvPr id="4" name="ZoneTexte 3">
            <a:extLst>
              <a:ext uri="{FF2B5EF4-FFF2-40B4-BE49-F238E27FC236}">
                <a16:creationId xmlns:a16="http://schemas.microsoft.com/office/drawing/2014/main" id="{9412E2A8-B272-D251-768F-F5A7AF49A0B3}"/>
              </a:ext>
            </a:extLst>
          </p:cNvPr>
          <p:cNvSpPr txBox="1"/>
          <p:nvPr/>
        </p:nvSpPr>
        <p:spPr>
          <a:xfrm>
            <a:off x="107790" y="1039446"/>
            <a:ext cx="5184000" cy="5713046"/>
          </a:xfrm>
          <a:prstGeom prst="rect">
            <a:avLst/>
          </a:prstGeom>
          <a:solidFill>
            <a:schemeClr val="bg2"/>
          </a:solidFill>
        </p:spPr>
        <p:txBody>
          <a:bodyPr vert="horz" lIns="91440" tIns="45720" rIns="91440" bIns="45720" rtlCol="0">
            <a:noAutofit/>
          </a:bodyPr>
          <a:lstStyle/>
          <a:p>
            <a:pPr algn="just" defTabSz="914400">
              <a:lnSpc>
                <a:spcPct val="90000"/>
              </a:lnSpc>
            </a:pPr>
            <a:r>
              <a:rPr lang="fr-FR" sz="1400" dirty="0"/>
              <a:t>Ce phénomène a longtemps été analysé comme un mouvement de libération de l’Église des mains des laïcs. Il est aujourd’hui plutôt pensé comme le moment décisif de l’affirmation de l’Église catholique romaine qui se définit désormais comme une institution séparée et autonome, revendiquant l’exercice d’une domination universelle sur la société chrétienne. Au fondement de cette affirmation figure la séparation des clercs et des laïcs. Cette distinction n’est pas seulement une différence de fonctions (les uns prient, les autres combattent ou travaillent), elle est d’ordre essentiel et statutaire : clercs et laïcs relèvent de « deux genres » ou de deux « états de vie » absolument étrangers, selon leur rapport à la sexualité, interdite pour les uns qui relèvent du spirituel, autorisée pour les autres qui restent englués dans le charnel. Une distinction consacrée en termes juridiques par le Décret de Gratien vers 1140-1160.</a:t>
            </a:r>
          </a:p>
          <a:p>
            <a:pPr algn="just" defTabSz="914400">
              <a:lnSpc>
                <a:spcPct val="90000"/>
              </a:lnSpc>
            </a:pPr>
            <a:r>
              <a:rPr lang="fr-FR" sz="1400" dirty="0"/>
              <a:t>Au sommet de l’échelle des pouvoirs, la réforme grégorienne met un terme à la domination de l’empereur sur le pape, qui est élu à partir de 1059 par le collège des cardinaux, et confère au souverain pontife une puissance croissante au sein même de l’Église.</a:t>
            </a:r>
          </a:p>
          <a:p>
            <a:pPr algn="just" defTabSz="914400">
              <a:lnSpc>
                <a:spcPct val="90000"/>
              </a:lnSpc>
            </a:pPr>
            <a:r>
              <a:rPr lang="fr-FR" sz="1400" dirty="0"/>
              <a:t>Ainsi considéré, le long XIIe siècle, inauguré par Grégoire VII et achevé par le concile du Latran IV en 1215, apparaît donc bien comme un temps de rupture entre deux Moyen Age. Au premier Moyen Age caractérisé par la ruralité, l’hégémonie du monachisme bénédictin, une Église encore largement soumise à la domination seigneuriale des laïcs s’oppose un second Moyen Age caractérisé par l’essor urbain, la diversité des formes de vie religieuse et l’uniformisation croissante d’une Église de plus en plus autonome des pouvoirs civils au point de prétendre, avec la papauté à sa tête, gouverner la société chrétienne.</a:t>
            </a:r>
          </a:p>
          <a:p>
            <a:pPr algn="r" defTabSz="914400">
              <a:lnSpc>
                <a:spcPct val="90000"/>
              </a:lnSpc>
            </a:pPr>
            <a:r>
              <a:rPr lang="fr-FR" sz="1200" dirty="0">
                <a:solidFill>
                  <a:schemeClr val="accent2"/>
                </a:solidFill>
              </a:rPr>
              <a:t>D’après Florian Mazel, </a:t>
            </a:r>
            <a:r>
              <a:rPr lang="fr-FR" sz="1200" i="1" dirty="0">
                <a:solidFill>
                  <a:schemeClr val="accent2"/>
                </a:solidFill>
              </a:rPr>
              <a:t>L’Histoire</a:t>
            </a:r>
            <a:r>
              <a:rPr lang="fr-FR" sz="1200" dirty="0">
                <a:solidFill>
                  <a:schemeClr val="accent2"/>
                </a:solidFill>
              </a:rPr>
              <a:t>, octobre 2016</a:t>
            </a:r>
          </a:p>
        </p:txBody>
      </p:sp>
      <p:pic>
        <p:nvPicPr>
          <p:cNvPr id="8" name="Image 7" descr="Une image contenant peinture, art, habits, Arts visuels&#10;&#10;Description générée automatiquement">
            <a:extLst>
              <a:ext uri="{FF2B5EF4-FFF2-40B4-BE49-F238E27FC236}">
                <a16:creationId xmlns:a16="http://schemas.microsoft.com/office/drawing/2014/main" id="{D085CBF0-5CD3-3A25-A8A1-0F19AF67733E}"/>
              </a:ext>
            </a:extLst>
          </p:cNvPr>
          <p:cNvPicPr>
            <a:picLocks noChangeAspect="1"/>
          </p:cNvPicPr>
          <p:nvPr/>
        </p:nvPicPr>
        <p:blipFill rotWithShape="1">
          <a:blip r:embed="rId2">
            <a:extLst>
              <a:ext uri="{28A0092B-C50C-407E-A947-70E740481C1C}">
                <a14:useLocalDpi xmlns:a14="http://schemas.microsoft.com/office/drawing/2010/main" val="0"/>
              </a:ext>
            </a:extLst>
          </a:blip>
          <a:srcRect l="7028" r="18179"/>
          <a:stretch/>
        </p:blipFill>
        <p:spPr>
          <a:xfrm>
            <a:off x="5399580" y="10"/>
            <a:ext cx="3744420" cy="6857990"/>
          </a:xfrm>
          <a:prstGeom prst="rect">
            <a:avLst/>
          </a:prstGeom>
          <a:effectLst/>
        </p:spPr>
      </p:pic>
      <p:pic>
        <p:nvPicPr>
          <p:cNvPr id="9" name="Image 8">
            <a:extLst>
              <a:ext uri="{FF2B5EF4-FFF2-40B4-BE49-F238E27FC236}">
                <a16:creationId xmlns:a16="http://schemas.microsoft.com/office/drawing/2014/main" id="{0D7A5260-2460-B31C-3156-77E3AD3008C0}"/>
              </a:ext>
            </a:extLst>
          </p:cNvPr>
          <p:cNvPicPr>
            <a:picLocks noChangeAspect="1"/>
          </p:cNvPicPr>
          <p:nvPr/>
        </p:nvPicPr>
        <p:blipFill>
          <a:blip r:embed="rId3"/>
          <a:stretch>
            <a:fillRect/>
          </a:stretch>
        </p:blipFill>
        <p:spPr>
          <a:xfrm>
            <a:off x="5399580" y="909710"/>
            <a:ext cx="3742133" cy="5432624"/>
          </a:xfrm>
          <a:prstGeom prst="rect">
            <a:avLst/>
          </a:prstGeom>
        </p:spPr>
      </p:pic>
      <p:sp>
        <p:nvSpPr>
          <p:cNvPr id="3" name="Bouton d’action : retour ou précédent 2">
            <a:hlinkClick r:id="rId4" action="ppaction://hlinksldjump" highlightClick="1"/>
            <a:extLst>
              <a:ext uri="{FF2B5EF4-FFF2-40B4-BE49-F238E27FC236}">
                <a16:creationId xmlns:a16="http://schemas.microsoft.com/office/drawing/2014/main" id="{37598C3D-FA4E-FB5E-509B-4FFED0DC6663}"/>
              </a:ext>
            </a:extLst>
          </p:cNvPr>
          <p:cNvSpPr/>
          <p:nvPr/>
        </p:nvSpPr>
        <p:spPr>
          <a:xfrm>
            <a:off x="8856210" y="6572492"/>
            <a:ext cx="180000" cy="180000"/>
          </a:xfrm>
          <a:prstGeom prst="actionButtonBackPrevious">
            <a:avLst/>
          </a:prstGeom>
          <a:noFill/>
          <a:ln w="3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8110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02F36-EB90-81A8-A681-F98139D8980B}"/>
              </a:ext>
            </a:extLst>
          </p:cNvPr>
          <p:cNvSpPr>
            <a:spLocks noGrp="1"/>
          </p:cNvSpPr>
          <p:nvPr>
            <p:ph type="title"/>
          </p:nvPr>
        </p:nvSpPr>
        <p:spPr>
          <a:xfrm>
            <a:off x="0" y="0"/>
            <a:ext cx="4564264" cy="1186375"/>
          </a:xfrm>
        </p:spPr>
        <p:txBody>
          <a:bodyPr vert="horz" lIns="91440" tIns="45720" rIns="91440" bIns="45720" rtlCol="0" anchor="t">
            <a:normAutofit/>
          </a:bodyPr>
          <a:lstStyle/>
          <a:p>
            <a:r>
              <a:rPr lang="fr-FR" sz="3600" dirty="0"/>
              <a:t>Au commencement, l’eau et la boue</a:t>
            </a:r>
          </a:p>
        </p:txBody>
      </p:sp>
      <p:sp>
        <p:nvSpPr>
          <p:cNvPr id="4" name="ZoneTexte 3">
            <a:extLst>
              <a:ext uri="{FF2B5EF4-FFF2-40B4-BE49-F238E27FC236}">
                <a16:creationId xmlns:a16="http://schemas.microsoft.com/office/drawing/2014/main" id="{C04CC3B2-6D0F-4357-3AD3-1CD8BC761B35}"/>
              </a:ext>
            </a:extLst>
          </p:cNvPr>
          <p:cNvSpPr txBox="1"/>
          <p:nvPr/>
        </p:nvSpPr>
        <p:spPr>
          <a:xfrm>
            <a:off x="-7737" y="1131396"/>
            <a:ext cx="4572000" cy="5722843"/>
          </a:xfrm>
          <a:prstGeom prst="rect">
            <a:avLst/>
          </a:prstGeom>
        </p:spPr>
        <p:txBody>
          <a:bodyPr vert="horz" lIns="91440" tIns="45720" rIns="91440" bIns="45720" rtlCol="0" anchor="t">
            <a:normAutofit fontScale="92500" lnSpcReduction="20000"/>
          </a:bodyPr>
          <a:lstStyle/>
          <a:p>
            <a:pPr algn="just" defTabSz="914400">
              <a:lnSpc>
                <a:spcPct val="90000"/>
              </a:lnSpc>
            </a:pPr>
            <a:r>
              <a:rPr lang="fr-FR" sz="1400" dirty="0"/>
              <a:t>L’aventure vénitienne commence dans les marais du fond du golfe Adriatique. Selon les premières histoires de la ville, cet établissement lagunaire aurait été fondé au Ve siècle, lorsque les Barbares déferlent sur l'Italie. Les populations de Vénétie, fuient les envahisseurs. C'est l'invasion lombarde qui, à la fin du Ve siècle, marque une rupture. Face à l'arrivée de ce nouveau peuple germanique, paysans et citadins abandonnent la Vénétie continentale pour le refuge des îlots lagunaires et des cordons littoraux. Les premiers groupes de réfugiés considèrent sans doute cette installation comme provisoire. Mais l'insécurité permanente empêche tout retour et met en mouvement d'autres groupes d'habitants de la Vénétie vers la zone littorale. À la fin du VIe siècle, l’exode vers les îles se révèle définitif.</a:t>
            </a:r>
          </a:p>
          <a:p>
            <a:pPr algn="just" defTabSz="914400">
              <a:lnSpc>
                <a:spcPct val="90000"/>
              </a:lnSpc>
            </a:pPr>
            <a:r>
              <a:rPr lang="fr-FR" sz="1400" dirty="0"/>
              <a:t>Les travaux débutent dès que les réfugiés s'installent. Sur chacun des îlots, ils mènent les mêmes opérations : consolider les rives, drainer la terre, construire avec des matériaux précaires, puis des briques et des pierres que l'on va chercher en Terre Ferme. D'où une série d'avancées et de conquêtes sur la lagune et les étangs intérieurs, une vague d'assèchements, de drainages, de bonifications et de rapports de terre, qui, au cours des siècles, multiplie les lieux de l'implantation et a fait naître des îles à la place de l'eau. </a:t>
            </a:r>
          </a:p>
          <a:p>
            <a:pPr algn="just" defTabSz="914400">
              <a:lnSpc>
                <a:spcPct val="90000"/>
              </a:lnSpc>
            </a:pPr>
            <a:r>
              <a:rPr lang="fr-FR" sz="1400" dirty="0"/>
              <a:t>Aux confins de Venise, à l'arrière de centaines de jardins, des pieux sont plantés quotidiennement, des planches enserrent quelques mètres de sol spongieux, où sont portées des immondices, un peu de terre, de la boue ; et un lent grignotage s'opère. Dans le même temps, des flottilles de barques circulent d'un quartier à l'autre ; la vase tirée du curage des canaux, les gravats des chantiers de construction ou les ordures balayées au marché du Rialto, tout sert au comblement d'un étang supplémentaire, à la bonification d'une parcelle de plus. Ailleurs, on perce des ruelles ou on les pave ; des quais sont aménagés ; des ponts construits en bois puis en pierre. Le premier réseau des canaux est en effet, dès la fin du Moyen Age, doublé par un deuxième système de voies terrestres.</a:t>
            </a:r>
          </a:p>
          <a:p>
            <a:pPr algn="just" defTabSz="914400">
              <a:lnSpc>
                <a:spcPct val="90000"/>
              </a:lnSpc>
            </a:pPr>
            <a:r>
              <a:rPr lang="fr-FR" sz="1400" dirty="0"/>
              <a:t>L’assèchement terminé, les problèmes ne sont pas pour autant résolus : le terrain, fragile, glissant, ne peut supporter des constructions trop lourdes. Il faut en conséquence bâtir sur pilotis.</a:t>
            </a:r>
          </a:p>
          <a:p>
            <a:pPr algn="r" defTabSz="914400">
              <a:lnSpc>
                <a:spcPct val="90000"/>
              </a:lnSpc>
            </a:pPr>
            <a:r>
              <a:rPr lang="fr-FR" sz="1100" dirty="0">
                <a:solidFill>
                  <a:schemeClr val="accent2"/>
                </a:solidFill>
              </a:rPr>
              <a:t>D’après Elisabeth Crouzet-Pavan, </a:t>
            </a:r>
            <a:r>
              <a:rPr lang="fr-FR" sz="1100" i="1" dirty="0">
                <a:solidFill>
                  <a:schemeClr val="accent2"/>
                </a:solidFill>
              </a:rPr>
              <a:t>Les Collections de l’Histoire</a:t>
            </a:r>
            <a:r>
              <a:rPr lang="fr-FR" sz="1100" dirty="0">
                <a:solidFill>
                  <a:schemeClr val="accent2"/>
                </a:solidFill>
              </a:rPr>
              <a:t>, Avril 2016</a:t>
            </a:r>
          </a:p>
        </p:txBody>
      </p:sp>
      <p:pic>
        <p:nvPicPr>
          <p:cNvPr id="6" name="Image 5" descr="Une image contenant habits, homme, chaussures, dessin&#10;&#10;Description générée automatiquement">
            <a:extLst>
              <a:ext uri="{FF2B5EF4-FFF2-40B4-BE49-F238E27FC236}">
                <a16:creationId xmlns:a16="http://schemas.microsoft.com/office/drawing/2014/main" id="{D9A1EF7A-68CE-B4DC-1873-E020037413E4}"/>
              </a:ext>
            </a:extLst>
          </p:cNvPr>
          <p:cNvPicPr>
            <a:picLocks noChangeAspect="1"/>
          </p:cNvPicPr>
          <p:nvPr/>
        </p:nvPicPr>
        <p:blipFill rotWithShape="1">
          <a:blip r:embed="rId2"/>
          <a:srcRect l="20160"/>
          <a:stretch/>
        </p:blipFill>
        <p:spPr>
          <a:xfrm>
            <a:off x="4572000" y="10"/>
            <a:ext cx="4571999" cy="6857990"/>
          </a:xfrm>
          <a:prstGeom prst="rect">
            <a:avLst/>
          </a:prstGeom>
        </p:spPr>
      </p:pic>
      <p:sp>
        <p:nvSpPr>
          <p:cNvPr id="18" name="Rectangle 17">
            <a:extLst>
              <a:ext uri="{FF2B5EF4-FFF2-40B4-BE49-F238E27FC236}">
                <a16:creationId xmlns:a16="http://schemas.microsoft.com/office/drawing/2014/main" id="{AE3A741D-C19B-960A-5803-1C5887147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082135" y="3792161"/>
            <a:ext cx="1559464" cy="4579735"/>
          </a:xfrm>
          <a:prstGeom prst="rect">
            <a:avLst/>
          </a:prstGeom>
          <a:gradFill>
            <a:gsLst>
              <a:gs pos="0">
                <a:schemeClr val="accent5">
                  <a:alpha val="77000"/>
                </a:schemeClr>
              </a:gs>
              <a:gs pos="57000">
                <a:schemeClr val="accent5">
                  <a:lumMod val="60000"/>
                  <a:lumOff val="40000"/>
                  <a:alpha val="0"/>
                </a:schemeClr>
              </a:gs>
            </a:gsLst>
            <a:lin ang="11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C3A50E9-9119-7BC3-083B-2D84CCC78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11580" y="-3760"/>
            <a:ext cx="1632418" cy="6857999"/>
          </a:xfrm>
          <a:prstGeom prst="rect">
            <a:avLst/>
          </a:prstGeom>
          <a:gradFill flip="none" rotWithShape="1">
            <a:gsLst>
              <a:gs pos="0">
                <a:schemeClr val="accent2"/>
              </a:gs>
              <a:gs pos="40000">
                <a:schemeClr val="accent2">
                  <a:alpha val="0"/>
                </a:schemeClr>
              </a:gs>
            </a:gsLst>
            <a:lin ang="11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C39DE25-0E4E-0AA7-0932-1D78C2372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4572000" y="5502302"/>
            <a:ext cx="4579735" cy="1359456"/>
          </a:xfrm>
          <a:prstGeom prst="rect">
            <a:avLst/>
          </a:prstGeom>
          <a:gradFill flip="none" rotWithShape="1">
            <a:gsLst>
              <a:gs pos="0">
                <a:schemeClr val="accent2">
                  <a:alpha val="89000"/>
                </a:schemeClr>
              </a:gs>
              <a:gs pos="38000">
                <a:schemeClr val="accent5">
                  <a:lumMod val="60000"/>
                  <a:lumOff val="40000"/>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4" name="Rectangle 23">
            <a:extLst>
              <a:ext uri="{FF2B5EF4-FFF2-40B4-BE49-F238E27FC236}">
                <a16:creationId xmlns:a16="http://schemas.microsoft.com/office/drawing/2014/main" id="{8D6EA299-0840-6DEA-E670-C49AEBC87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770169" y="2939627"/>
            <a:ext cx="2372181" cy="3914612"/>
          </a:xfrm>
          <a:prstGeom prst="rect">
            <a:avLst/>
          </a:prstGeom>
          <a:gradFill flip="none" rotWithShape="1">
            <a:gsLst>
              <a:gs pos="0">
                <a:schemeClr val="accent5">
                  <a:lumMod val="60000"/>
                  <a:lumOff val="40000"/>
                </a:schemeClr>
              </a:gs>
              <a:gs pos="51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pic>
        <p:nvPicPr>
          <p:cNvPr id="10" name="Image 9">
            <a:extLst>
              <a:ext uri="{FF2B5EF4-FFF2-40B4-BE49-F238E27FC236}">
                <a16:creationId xmlns:a16="http://schemas.microsoft.com/office/drawing/2014/main" id="{3C8681C6-6EB5-3B76-62F9-A8495EFBB16C}"/>
              </a:ext>
            </a:extLst>
          </p:cNvPr>
          <p:cNvPicPr>
            <a:picLocks noChangeAspect="1"/>
          </p:cNvPicPr>
          <p:nvPr/>
        </p:nvPicPr>
        <p:blipFill>
          <a:blip r:embed="rId3"/>
          <a:stretch>
            <a:fillRect/>
          </a:stretch>
        </p:blipFill>
        <p:spPr>
          <a:xfrm>
            <a:off x="0" y="1186375"/>
            <a:ext cx="9144000" cy="5655357"/>
          </a:xfrm>
          <a:prstGeom prst="rect">
            <a:avLst/>
          </a:prstGeom>
        </p:spPr>
      </p:pic>
    </p:spTree>
    <p:extLst>
      <p:ext uri="{BB962C8B-B14F-4D97-AF65-F5344CB8AC3E}">
        <p14:creationId xmlns:p14="http://schemas.microsoft.com/office/powerpoint/2010/main" val="406899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9144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04245EF0-E34D-0131-BF13-22B837DD945C}"/>
              </a:ext>
            </a:extLst>
          </p:cNvPr>
          <p:cNvSpPr>
            <a:spLocks noGrp="1"/>
          </p:cNvSpPr>
          <p:nvPr>
            <p:ph type="title"/>
          </p:nvPr>
        </p:nvSpPr>
        <p:spPr>
          <a:xfrm>
            <a:off x="417399" y="643467"/>
            <a:ext cx="8408193" cy="744836"/>
          </a:xfrm>
        </p:spPr>
        <p:txBody>
          <a:bodyPr>
            <a:normAutofit/>
          </a:bodyPr>
          <a:lstStyle/>
          <a:p>
            <a:pPr algn="ctr"/>
            <a:r>
              <a:rPr lang="fr-FR" sz="2800">
                <a:solidFill>
                  <a:schemeClr val="bg1"/>
                </a:solidFill>
              </a:rPr>
              <a:t>Venise, une thalassocratie</a:t>
            </a:r>
          </a:p>
        </p:txBody>
      </p:sp>
      <p:pic>
        <p:nvPicPr>
          <p:cNvPr id="4" name="Image 3" descr="Une image contenant texte, carte, atlas&#10;&#10;Description générée automatiquement">
            <a:extLst>
              <a:ext uri="{FF2B5EF4-FFF2-40B4-BE49-F238E27FC236}">
                <a16:creationId xmlns:a16="http://schemas.microsoft.com/office/drawing/2014/main" id="{C2CA75DE-99A0-813E-D2AA-B7F60852B9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7" y="1403752"/>
            <a:ext cx="9152897" cy="5125623"/>
          </a:xfrm>
          <a:prstGeom prst="rect">
            <a:avLst/>
          </a:prstGeom>
        </p:spPr>
      </p:pic>
      <p:sp>
        <p:nvSpPr>
          <p:cNvPr id="5" name="ZoneTexte 4">
            <a:extLst>
              <a:ext uri="{FF2B5EF4-FFF2-40B4-BE49-F238E27FC236}">
                <a16:creationId xmlns:a16="http://schemas.microsoft.com/office/drawing/2014/main" id="{AFAA368B-03DF-81C6-044B-8032805C2500}"/>
              </a:ext>
            </a:extLst>
          </p:cNvPr>
          <p:cNvSpPr txBox="1"/>
          <p:nvPr/>
        </p:nvSpPr>
        <p:spPr>
          <a:xfrm>
            <a:off x="0" y="6529375"/>
            <a:ext cx="6931357" cy="276999"/>
          </a:xfrm>
          <a:prstGeom prst="rect">
            <a:avLst/>
          </a:prstGeom>
          <a:noFill/>
        </p:spPr>
        <p:txBody>
          <a:bodyPr wrap="square">
            <a:spAutoFit/>
          </a:bodyPr>
          <a:lstStyle/>
          <a:p>
            <a:r>
              <a:rPr lang="fr-FR" sz="1200" dirty="0">
                <a:solidFill>
                  <a:schemeClr val="accent2"/>
                </a:solidFill>
              </a:rPr>
              <a:t>D’après </a:t>
            </a:r>
            <a:r>
              <a:rPr lang="fr-FR" sz="1200" i="1" dirty="0">
                <a:solidFill>
                  <a:schemeClr val="accent2"/>
                </a:solidFill>
              </a:rPr>
              <a:t>Les Collections de l’Histoire</a:t>
            </a:r>
            <a:r>
              <a:rPr lang="fr-FR" sz="1200" dirty="0">
                <a:solidFill>
                  <a:schemeClr val="accent2"/>
                </a:solidFill>
              </a:rPr>
              <a:t>, Avril 2016</a:t>
            </a:r>
            <a:endParaRPr lang="fr-FR" sz="1200" dirty="0"/>
          </a:p>
        </p:txBody>
      </p:sp>
    </p:spTree>
    <p:extLst>
      <p:ext uri="{BB962C8B-B14F-4D97-AF65-F5344CB8AC3E}">
        <p14:creationId xmlns:p14="http://schemas.microsoft.com/office/powerpoint/2010/main" val="858737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32E62931-8EB4-42BB-BAAB-D8757BE6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2A5BED7-D05C-7B25-457B-26DC43D2B22B}"/>
              </a:ext>
            </a:extLst>
          </p:cNvPr>
          <p:cNvSpPr>
            <a:spLocks noGrp="1"/>
          </p:cNvSpPr>
          <p:nvPr>
            <p:ph type="title"/>
          </p:nvPr>
        </p:nvSpPr>
        <p:spPr>
          <a:xfrm>
            <a:off x="4536911" y="0"/>
            <a:ext cx="4607089" cy="1390389"/>
          </a:xfrm>
          <a:noFill/>
        </p:spPr>
        <p:txBody>
          <a:bodyPr vert="horz" lIns="91440" tIns="45720" rIns="91440" bIns="45720" rtlCol="0" anchor="t">
            <a:normAutofit/>
          </a:bodyPr>
          <a:lstStyle/>
          <a:p>
            <a:r>
              <a:rPr lang="fr-FR" dirty="0"/>
              <a:t>Une école du commerce mondial</a:t>
            </a:r>
          </a:p>
        </p:txBody>
      </p:sp>
      <p:pic>
        <p:nvPicPr>
          <p:cNvPr id="4" name="Image 3" descr="Une image contenant habits, personne, peinture, Visage humain&#10;&#10;Description générée automatiquement">
            <a:extLst>
              <a:ext uri="{FF2B5EF4-FFF2-40B4-BE49-F238E27FC236}">
                <a16:creationId xmlns:a16="http://schemas.microsoft.com/office/drawing/2014/main" id="{1915D32F-804E-BC18-1865-80D5AE9314E4}"/>
              </a:ext>
            </a:extLst>
          </p:cNvPr>
          <p:cNvPicPr>
            <a:picLocks noChangeAspect="1"/>
          </p:cNvPicPr>
          <p:nvPr/>
        </p:nvPicPr>
        <p:blipFill rotWithShape="1">
          <a:blip r:embed="rId2"/>
          <a:srcRect l="3798" r="14616"/>
          <a:stretch/>
        </p:blipFill>
        <p:spPr>
          <a:xfrm>
            <a:off x="20" y="10"/>
            <a:ext cx="4504114" cy="6857990"/>
          </a:xfrm>
          <a:prstGeom prst="rect">
            <a:avLst/>
          </a:prstGeom>
        </p:spPr>
      </p:pic>
      <p:sp>
        <p:nvSpPr>
          <p:cNvPr id="6" name="ZoneTexte 5">
            <a:extLst>
              <a:ext uri="{FF2B5EF4-FFF2-40B4-BE49-F238E27FC236}">
                <a16:creationId xmlns:a16="http://schemas.microsoft.com/office/drawing/2014/main" id="{5768A60F-A4FE-F636-EA4F-886DCD5275FA}"/>
              </a:ext>
            </a:extLst>
          </p:cNvPr>
          <p:cNvSpPr txBox="1"/>
          <p:nvPr/>
        </p:nvSpPr>
        <p:spPr>
          <a:xfrm>
            <a:off x="4536911" y="1390389"/>
            <a:ext cx="4572000" cy="2492990"/>
          </a:xfrm>
          <a:prstGeom prst="rect">
            <a:avLst/>
          </a:prstGeom>
          <a:noFill/>
        </p:spPr>
        <p:txBody>
          <a:bodyPr wrap="square">
            <a:spAutoFit/>
          </a:bodyPr>
          <a:lstStyle/>
          <a:p>
            <a:pPr algn="just"/>
            <a:r>
              <a:rPr lang="fr-FR" sz="1600" dirty="0"/>
              <a:t>Venise a joué le rôle d'école du commerce mondial, plus qu'aucune autre ville d'Occident, en inventant la comptabilité à partie double, dite </a:t>
            </a:r>
            <a:r>
              <a:rPr lang="fr-FR" sz="1600" i="1" dirty="0"/>
              <a:t>alla </a:t>
            </a:r>
            <a:r>
              <a:rPr lang="fr-FR" sz="1600" i="1" dirty="0" err="1"/>
              <a:t>veneziana</a:t>
            </a:r>
            <a:r>
              <a:rPr lang="fr-FR" sz="1600" dirty="0"/>
              <a:t>. Les monnaies frappées par la ville sont aussi les instruments de son expansion économique. Le gros d'argent, apparu à l'extrême fin du XIIe siècle, puis le ducat en or, frappé à partir de 1284, servent de monnaie de référence dans tout le bassin méditerranéen.</a:t>
            </a:r>
          </a:p>
          <a:p>
            <a:pPr algn="r"/>
            <a:r>
              <a:rPr lang="fr-FR" sz="1200" dirty="0">
                <a:solidFill>
                  <a:schemeClr val="accent2"/>
                </a:solidFill>
              </a:rPr>
              <a:t>D’après Philippe </a:t>
            </a:r>
            <a:r>
              <a:rPr lang="fr-FR" sz="1200" dirty="0" err="1">
                <a:solidFill>
                  <a:schemeClr val="accent2"/>
                </a:solidFill>
              </a:rPr>
              <a:t>Braustein</a:t>
            </a:r>
            <a:r>
              <a:rPr lang="fr-FR" sz="1200" dirty="0">
                <a:solidFill>
                  <a:schemeClr val="accent2"/>
                </a:solidFill>
              </a:rPr>
              <a:t>, </a:t>
            </a:r>
            <a:r>
              <a:rPr lang="fr-FR" sz="1200" i="1" dirty="0">
                <a:solidFill>
                  <a:schemeClr val="accent2"/>
                </a:solidFill>
              </a:rPr>
              <a:t>Les Collections de l’Histoire</a:t>
            </a:r>
            <a:r>
              <a:rPr lang="fr-FR" sz="1200" dirty="0">
                <a:solidFill>
                  <a:schemeClr val="accent2"/>
                </a:solidFill>
              </a:rPr>
              <a:t>, Avril 2016</a:t>
            </a:r>
            <a:endParaRPr lang="fr-FR" sz="1200" dirty="0"/>
          </a:p>
        </p:txBody>
      </p:sp>
      <p:pic>
        <p:nvPicPr>
          <p:cNvPr id="5" name="Image 4">
            <a:extLst>
              <a:ext uri="{FF2B5EF4-FFF2-40B4-BE49-F238E27FC236}">
                <a16:creationId xmlns:a16="http://schemas.microsoft.com/office/drawing/2014/main" id="{FA1A82A3-DBBA-CD90-D716-B0B8611112C4}"/>
              </a:ext>
            </a:extLst>
          </p:cNvPr>
          <p:cNvPicPr>
            <a:picLocks noChangeAspect="1"/>
          </p:cNvPicPr>
          <p:nvPr/>
        </p:nvPicPr>
        <p:blipFill>
          <a:blip r:embed="rId3"/>
          <a:stretch>
            <a:fillRect/>
          </a:stretch>
        </p:blipFill>
        <p:spPr>
          <a:xfrm>
            <a:off x="4536911" y="4047971"/>
            <a:ext cx="4553544" cy="2419910"/>
          </a:xfrm>
          <a:prstGeom prst="rect">
            <a:avLst/>
          </a:prstGeom>
        </p:spPr>
      </p:pic>
      <p:sp>
        <p:nvSpPr>
          <p:cNvPr id="7" name="ZoneTexte 6">
            <a:extLst>
              <a:ext uri="{FF2B5EF4-FFF2-40B4-BE49-F238E27FC236}">
                <a16:creationId xmlns:a16="http://schemas.microsoft.com/office/drawing/2014/main" id="{EA1E6AF7-2901-395C-28BC-CA786C664025}"/>
              </a:ext>
            </a:extLst>
          </p:cNvPr>
          <p:cNvSpPr txBox="1"/>
          <p:nvPr/>
        </p:nvSpPr>
        <p:spPr>
          <a:xfrm>
            <a:off x="7928975" y="6263469"/>
            <a:ext cx="1161480" cy="253916"/>
          </a:xfrm>
          <a:prstGeom prst="rect">
            <a:avLst/>
          </a:prstGeom>
          <a:noFill/>
        </p:spPr>
        <p:txBody>
          <a:bodyPr wrap="square" rtlCol="0">
            <a:spAutoFit/>
          </a:bodyPr>
          <a:lstStyle/>
          <a:p>
            <a:pPr algn="r"/>
            <a:r>
              <a:rPr lang="fr-FR" sz="1050" dirty="0">
                <a:solidFill>
                  <a:schemeClr val="accent2"/>
                </a:solidFill>
              </a:rPr>
              <a:t>Document 1 p.76</a:t>
            </a:r>
          </a:p>
        </p:txBody>
      </p:sp>
      <p:sp>
        <p:nvSpPr>
          <p:cNvPr id="8" name="Bouton d’action : retour ou précédent 7">
            <a:hlinkClick r:id="rId4" action="ppaction://hlinksldjump" highlightClick="1"/>
            <a:extLst>
              <a:ext uri="{FF2B5EF4-FFF2-40B4-BE49-F238E27FC236}">
                <a16:creationId xmlns:a16="http://schemas.microsoft.com/office/drawing/2014/main" id="{3D45E1D5-B2DC-058A-4171-5E6205979694}"/>
              </a:ext>
            </a:extLst>
          </p:cNvPr>
          <p:cNvSpPr/>
          <p:nvPr/>
        </p:nvSpPr>
        <p:spPr>
          <a:xfrm>
            <a:off x="8872857" y="6597692"/>
            <a:ext cx="180000" cy="180000"/>
          </a:xfrm>
          <a:prstGeom prst="actionButtonBackPrevious">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6941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5C01129-3453-464D-A870-ED71C6E89D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D2781A6-5C82-4764-B489-F9A599C0A7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99124" y="685800"/>
            <a:ext cx="3753046" cy="5486400"/>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55400E32-EC3B-ED8E-FD21-BB7C0A0B21BA}"/>
              </a:ext>
            </a:extLst>
          </p:cNvPr>
          <p:cNvSpPr>
            <a:spLocks noGrp="1"/>
          </p:cNvSpPr>
          <p:nvPr>
            <p:ph type="title"/>
          </p:nvPr>
        </p:nvSpPr>
        <p:spPr>
          <a:xfrm>
            <a:off x="2750678" y="685795"/>
            <a:ext cx="3168000" cy="1074766"/>
          </a:xfrm>
        </p:spPr>
        <p:txBody>
          <a:bodyPr vert="horz" lIns="91440" tIns="45720" rIns="91440" bIns="45720" rtlCol="0" anchor="ctr">
            <a:normAutofit fontScale="90000"/>
          </a:bodyPr>
          <a:lstStyle/>
          <a:p>
            <a:pPr algn="ctr"/>
            <a:r>
              <a:rPr lang="fr-FR" sz="3600" kern="1200" dirty="0">
                <a:solidFill>
                  <a:schemeClr val="bg1">
                    <a:alpha val="60000"/>
                  </a:schemeClr>
                </a:solidFill>
                <a:latin typeface="+mj-lt"/>
                <a:ea typeface="+mj-ea"/>
                <a:cs typeface="+mj-cs"/>
              </a:rPr>
              <a:t>La </a:t>
            </a:r>
            <a:r>
              <a:rPr lang="fr-FR" sz="3600" i="1" kern="1200" dirty="0">
                <a:solidFill>
                  <a:schemeClr val="bg1">
                    <a:alpha val="60000"/>
                  </a:schemeClr>
                </a:solidFill>
                <a:latin typeface="+mj-lt"/>
                <a:ea typeface="+mj-ea"/>
                <a:cs typeface="+mj-cs"/>
              </a:rPr>
              <a:t>ca’ d’</a:t>
            </a:r>
            <a:r>
              <a:rPr lang="fr-FR" sz="3600" i="1" kern="1200" dirty="0" err="1">
                <a:solidFill>
                  <a:schemeClr val="bg1">
                    <a:alpha val="60000"/>
                  </a:schemeClr>
                </a:solidFill>
                <a:latin typeface="+mj-lt"/>
                <a:ea typeface="+mj-ea"/>
                <a:cs typeface="+mj-cs"/>
              </a:rPr>
              <a:t>oro</a:t>
            </a:r>
            <a:r>
              <a:rPr lang="fr-FR" sz="3600" kern="1200" dirty="0">
                <a:solidFill>
                  <a:schemeClr val="bg1">
                    <a:alpha val="60000"/>
                  </a:schemeClr>
                </a:solidFill>
                <a:latin typeface="+mj-lt"/>
                <a:ea typeface="+mj-ea"/>
                <a:cs typeface="+mj-cs"/>
              </a:rPr>
              <a:t>, un palais vénitien</a:t>
            </a:r>
          </a:p>
        </p:txBody>
      </p:sp>
      <p:pic>
        <p:nvPicPr>
          <p:cNvPr id="8" name="Image 7" descr="Une image contenant ciel, plein air, eau, bâtiment&#10;&#10;Description générée automatiquement">
            <a:hlinkClick r:id="rId2"/>
            <a:extLst>
              <a:ext uri="{FF2B5EF4-FFF2-40B4-BE49-F238E27FC236}">
                <a16:creationId xmlns:a16="http://schemas.microsoft.com/office/drawing/2014/main" id="{8B6EAE33-F02B-FAF6-A6E7-B0E2F97BCFF7}"/>
              </a:ext>
            </a:extLst>
          </p:cNvPr>
          <p:cNvPicPr>
            <a:picLocks noChangeAspect="1"/>
          </p:cNvPicPr>
          <p:nvPr/>
        </p:nvPicPr>
        <p:blipFill rotWithShape="1">
          <a:blip r:embed="rId3">
            <a:extLst>
              <a:ext uri="{28A0092B-C50C-407E-A947-70E740481C1C}">
                <a14:useLocalDpi xmlns:a14="http://schemas.microsoft.com/office/drawing/2010/main" val="0"/>
              </a:ext>
            </a:extLst>
          </a:blip>
          <a:srcRect l="11498" r="29356"/>
          <a:stretch/>
        </p:blipFill>
        <p:spPr>
          <a:xfrm>
            <a:off x="510362" y="685795"/>
            <a:ext cx="2198474" cy="5486400"/>
          </a:xfrm>
          <a:prstGeom prst="rect">
            <a:avLst/>
          </a:prstGeom>
        </p:spPr>
      </p:pic>
      <p:sp>
        <p:nvSpPr>
          <p:cNvPr id="6" name="ZoneTexte 5">
            <a:extLst>
              <a:ext uri="{FF2B5EF4-FFF2-40B4-BE49-F238E27FC236}">
                <a16:creationId xmlns:a16="http://schemas.microsoft.com/office/drawing/2014/main" id="{99151089-B4D6-6293-7C39-600AACDB60F8}"/>
              </a:ext>
            </a:extLst>
          </p:cNvPr>
          <p:cNvSpPr txBox="1"/>
          <p:nvPr/>
        </p:nvSpPr>
        <p:spPr>
          <a:xfrm>
            <a:off x="2699124" y="1883391"/>
            <a:ext cx="3264165" cy="4274404"/>
          </a:xfrm>
          <a:prstGeom prst="rect">
            <a:avLst/>
          </a:prstGeom>
        </p:spPr>
        <p:txBody>
          <a:bodyPr vert="horz" lIns="91440" tIns="45720" rIns="91440" bIns="45720" rtlCol="0" anchor="t">
            <a:normAutofit lnSpcReduction="10000"/>
          </a:bodyPr>
          <a:lstStyle/>
          <a:p>
            <a:pPr algn="just" defTabSz="914400">
              <a:lnSpc>
                <a:spcPct val="90000"/>
              </a:lnSpc>
              <a:spcAft>
                <a:spcPts val="600"/>
              </a:spcAft>
            </a:pPr>
            <a:r>
              <a:rPr lang="fr-FR" sz="1600" dirty="0">
                <a:solidFill>
                  <a:schemeClr val="bg1"/>
                </a:solidFill>
              </a:rPr>
              <a:t>Même les magnifiques palais que l'on voit aujourd'hui encore lorsque l'on se promène sur le Grand Canal sont marqués par les activités marchandes : beaucoup comportent un rez-de-chaussée directement accessible à des embarcations, qui fut durablement un lieu d'entrepôt des marchandises, et, à l'étage, le bureau, où se tenaient les hommes d'affaires, où l'on conservait les archives, et certaines pièces luxueuses. Parmi les palais les plus somptueux, citons la Ca' d'</a:t>
            </a:r>
            <a:r>
              <a:rPr lang="fr-FR" sz="1600" dirty="0" err="1">
                <a:solidFill>
                  <a:schemeClr val="bg1"/>
                </a:solidFill>
              </a:rPr>
              <a:t>Oro</a:t>
            </a:r>
            <a:r>
              <a:rPr lang="fr-FR" sz="1600" dirty="0">
                <a:solidFill>
                  <a:schemeClr val="bg1"/>
                </a:solidFill>
              </a:rPr>
              <a:t> (Maison d'Or), construite au début du XVe siècle pour Marino Contarini, et ainsi nommée en raison des dorures et de la polychromie de la façade.</a:t>
            </a:r>
          </a:p>
          <a:p>
            <a:pPr algn="r" defTabSz="914400">
              <a:lnSpc>
                <a:spcPct val="90000"/>
              </a:lnSpc>
              <a:spcAft>
                <a:spcPts val="600"/>
              </a:spcAft>
            </a:pPr>
            <a:r>
              <a:rPr lang="fr-FR" sz="1400" dirty="0">
                <a:solidFill>
                  <a:schemeClr val="accent2"/>
                </a:solidFill>
              </a:rPr>
              <a:t>D’après Philippe </a:t>
            </a:r>
            <a:r>
              <a:rPr lang="fr-FR" sz="1400" dirty="0" err="1">
                <a:solidFill>
                  <a:schemeClr val="accent2"/>
                </a:solidFill>
              </a:rPr>
              <a:t>Braustein</a:t>
            </a:r>
            <a:r>
              <a:rPr lang="fr-FR" sz="1400" dirty="0">
                <a:solidFill>
                  <a:schemeClr val="accent2"/>
                </a:solidFill>
              </a:rPr>
              <a:t>,</a:t>
            </a:r>
            <a:br>
              <a:rPr lang="fr-FR" sz="1400" dirty="0">
                <a:solidFill>
                  <a:schemeClr val="accent2"/>
                </a:solidFill>
              </a:rPr>
            </a:br>
            <a:r>
              <a:rPr lang="fr-FR" sz="1400" dirty="0">
                <a:solidFill>
                  <a:schemeClr val="accent2"/>
                </a:solidFill>
              </a:rPr>
              <a:t> </a:t>
            </a:r>
            <a:r>
              <a:rPr lang="fr-FR" sz="1400" i="1" dirty="0">
                <a:solidFill>
                  <a:schemeClr val="accent2"/>
                </a:solidFill>
              </a:rPr>
              <a:t>Les Collections de l’Histoire, </a:t>
            </a:r>
            <a:r>
              <a:rPr lang="fr-FR" sz="1400" dirty="0">
                <a:solidFill>
                  <a:schemeClr val="accent2"/>
                </a:solidFill>
              </a:rPr>
              <a:t>Avril 2016</a:t>
            </a:r>
            <a:endParaRPr lang="fr-FR" sz="1400" dirty="0"/>
          </a:p>
        </p:txBody>
      </p:sp>
      <p:pic>
        <p:nvPicPr>
          <p:cNvPr id="4" name="Image 3" descr="Une image contenant Visage humain, Barbe humaine, pilosité faciale, habits&#10;&#10;Description générée automatiquement">
            <a:extLst>
              <a:ext uri="{FF2B5EF4-FFF2-40B4-BE49-F238E27FC236}">
                <a16:creationId xmlns:a16="http://schemas.microsoft.com/office/drawing/2014/main" id="{0BCFF02F-8C9B-C746-602C-5AE4827B3431}"/>
              </a:ext>
            </a:extLst>
          </p:cNvPr>
          <p:cNvPicPr>
            <a:picLocks noChangeAspect="1"/>
          </p:cNvPicPr>
          <p:nvPr/>
        </p:nvPicPr>
        <p:blipFill rotWithShape="1">
          <a:blip r:embed="rId4"/>
          <a:srcRect l="13918"/>
          <a:stretch/>
        </p:blipFill>
        <p:spPr>
          <a:xfrm>
            <a:off x="5963289" y="685795"/>
            <a:ext cx="2982432" cy="5472000"/>
          </a:xfrm>
          <a:prstGeom prst="rect">
            <a:avLst/>
          </a:prstGeom>
        </p:spPr>
      </p:pic>
    </p:spTree>
    <p:extLst>
      <p:ext uri="{BB962C8B-B14F-4D97-AF65-F5344CB8AC3E}">
        <p14:creationId xmlns:p14="http://schemas.microsoft.com/office/powerpoint/2010/main" val="2389436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2E62931-8EB4-42BB-BAAB-D8757BE6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A39A388D-3515-9DD6-F3AB-7F5160D850CE}"/>
              </a:ext>
            </a:extLst>
          </p:cNvPr>
          <p:cNvSpPr>
            <a:spLocks noGrp="1"/>
          </p:cNvSpPr>
          <p:nvPr>
            <p:ph type="title"/>
          </p:nvPr>
        </p:nvSpPr>
        <p:spPr>
          <a:xfrm>
            <a:off x="4775595" y="114300"/>
            <a:ext cx="4125518" cy="2980592"/>
          </a:xfrm>
          <a:noFill/>
        </p:spPr>
        <p:txBody>
          <a:bodyPr vert="horz" lIns="91440" tIns="45720" rIns="91440" bIns="45720" rtlCol="0" anchor="t">
            <a:normAutofit/>
          </a:bodyPr>
          <a:lstStyle/>
          <a:p>
            <a:r>
              <a:rPr lang="fr-FR" sz="4200"/>
              <a:t>L’Arsenal de Venise, un lieu stratégique commercial et militaire</a:t>
            </a:r>
          </a:p>
        </p:txBody>
      </p:sp>
      <p:pic>
        <p:nvPicPr>
          <p:cNvPr id="4" name="Image 3">
            <a:extLst>
              <a:ext uri="{FF2B5EF4-FFF2-40B4-BE49-F238E27FC236}">
                <a16:creationId xmlns:a16="http://schemas.microsoft.com/office/drawing/2014/main" id="{4FB0EED7-A87E-E089-90E7-0774F0CC55B8}"/>
              </a:ext>
            </a:extLst>
          </p:cNvPr>
          <p:cNvPicPr>
            <a:picLocks noChangeAspect="1"/>
          </p:cNvPicPr>
          <p:nvPr/>
        </p:nvPicPr>
        <p:blipFill rotWithShape="1">
          <a:blip r:embed="rId2"/>
          <a:srcRect l="1070" r="8962"/>
          <a:stretch/>
        </p:blipFill>
        <p:spPr>
          <a:xfrm>
            <a:off x="20" y="10"/>
            <a:ext cx="4504114" cy="6857990"/>
          </a:xfrm>
          <a:prstGeom prst="rect">
            <a:avLst/>
          </a:prstGeom>
        </p:spPr>
      </p:pic>
      <p:sp>
        <p:nvSpPr>
          <p:cNvPr id="6" name="ZoneTexte 5">
            <a:extLst>
              <a:ext uri="{FF2B5EF4-FFF2-40B4-BE49-F238E27FC236}">
                <a16:creationId xmlns:a16="http://schemas.microsoft.com/office/drawing/2014/main" id="{BD433235-6978-68D2-DCEA-BE54E42D48D5}"/>
              </a:ext>
            </a:extLst>
          </p:cNvPr>
          <p:cNvSpPr txBox="1"/>
          <p:nvPr/>
        </p:nvSpPr>
        <p:spPr>
          <a:xfrm>
            <a:off x="4572000" y="3331421"/>
            <a:ext cx="4504134" cy="2585323"/>
          </a:xfrm>
          <a:prstGeom prst="rect">
            <a:avLst/>
          </a:prstGeom>
          <a:noFill/>
        </p:spPr>
        <p:txBody>
          <a:bodyPr wrap="square">
            <a:spAutoFit/>
          </a:bodyPr>
          <a:lstStyle/>
          <a:p>
            <a:pPr algn="just"/>
            <a:r>
              <a:rPr lang="fr-FR" dirty="0"/>
              <a:t>Derrière l'activité déployée sur le Grand Canal ou à proximité, se trouvent d'autres paysages urbains qui lui sont liés : l'Arsenal, entrepôt, chantier naval et fabrique d'armements soigneusement enfermé dans ses murailles car la puissance de l'État s'abrite derrière le secret.</a:t>
            </a:r>
          </a:p>
          <a:p>
            <a:pPr algn="r"/>
            <a:r>
              <a:rPr lang="fr-FR" sz="1600" dirty="0">
                <a:solidFill>
                  <a:schemeClr val="accent2"/>
                </a:solidFill>
              </a:rPr>
              <a:t>D’après Philippe </a:t>
            </a:r>
            <a:r>
              <a:rPr lang="fr-FR" sz="1600" dirty="0" err="1">
                <a:solidFill>
                  <a:schemeClr val="accent2"/>
                </a:solidFill>
              </a:rPr>
              <a:t>Braustein</a:t>
            </a:r>
            <a:r>
              <a:rPr lang="fr-FR" sz="1600" dirty="0">
                <a:solidFill>
                  <a:schemeClr val="accent2"/>
                </a:solidFill>
              </a:rPr>
              <a:t>,</a:t>
            </a:r>
            <a:br>
              <a:rPr lang="fr-FR" sz="1600" dirty="0">
                <a:solidFill>
                  <a:schemeClr val="accent2"/>
                </a:solidFill>
              </a:rPr>
            </a:br>
            <a:r>
              <a:rPr lang="fr-FR" sz="1600" i="1" dirty="0">
                <a:solidFill>
                  <a:schemeClr val="accent2"/>
                </a:solidFill>
              </a:rPr>
              <a:t>Les Collections de l’Histoire</a:t>
            </a:r>
            <a:r>
              <a:rPr lang="fr-FR" sz="1600" dirty="0">
                <a:solidFill>
                  <a:schemeClr val="accent2"/>
                </a:solidFill>
              </a:rPr>
              <a:t>, Avril 2016</a:t>
            </a:r>
            <a:endParaRPr lang="fr-FR" sz="1600" dirty="0"/>
          </a:p>
        </p:txBody>
      </p:sp>
    </p:spTree>
    <p:extLst>
      <p:ext uri="{BB962C8B-B14F-4D97-AF65-F5344CB8AC3E}">
        <p14:creationId xmlns:p14="http://schemas.microsoft.com/office/powerpoint/2010/main" val="1060766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descr="Une image contenant ciel, plein air, eau, reflet&#10;&#10;Description générée automatiquement">
            <a:extLst>
              <a:ext uri="{FF2B5EF4-FFF2-40B4-BE49-F238E27FC236}">
                <a16:creationId xmlns:a16="http://schemas.microsoft.com/office/drawing/2014/main" id="{29F1B48B-A536-1E1D-E8F0-DCD5E97DB17F}"/>
              </a:ext>
            </a:extLst>
          </p:cNvPr>
          <p:cNvPicPr>
            <a:picLocks noChangeAspect="1"/>
          </p:cNvPicPr>
          <p:nvPr/>
        </p:nvPicPr>
        <p:blipFill rotWithShape="1">
          <a:blip r:embed="rId2">
            <a:extLst>
              <a:ext uri="{28A0092B-C50C-407E-A947-70E740481C1C}">
                <a14:useLocalDpi xmlns:a14="http://schemas.microsoft.com/office/drawing/2010/main" val="0"/>
              </a:ext>
            </a:extLst>
          </a:blip>
          <a:srcRect l="26557" r="2854" b="-1"/>
          <a:stretch/>
        </p:blipFill>
        <p:spPr>
          <a:xfrm>
            <a:off x="1891768" y="10"/>
            <a:ext cx="7252232" cy="6857990"/>
          </a:xfrm>
          <a:prstGeom prst="rect">
            <a:avLst/>
          </a:prstGeom>
        </p:spPr>
      </p:pic>
      <p:sp>
        <p:nvSpPr>
          <p:cNvPr id="16" name="Rectangle 10">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4A93A29B-06DF-7DD5-4D09-8AB6867AA12F}"/>
              </a:ext>
            </a:extLst>
          </p:cNvPr>
          <p:cNvSpPr>
            <a:spLocks noGrp="1"/>
          </p:cNvSpPr>
          <p:nvPr>
            <p:ph type="title"/>
          </p:nvPr>
        </p:nvSpPr>
        <p:spPr>
          <a:xfrm>
            <a:off x="347472" y="743447"/>
            <a:ext cx="3346737" cy="2685553"/>
          </a:xfrm>
          <a:noFill/>
        </p:spPr>
        <p:txBody>
          <a:bodyPr vert="horz" lIns="91440" tIns="45720" rIns="91440" bIns="45720" rtlCol="0" anchor="t">
            <a:normAutofit/>
          </a:bodyPr>
          <a:lstStyle/>
          <a:p>
            <a:r>
              <a:rPr lang="fr-FR" sz="3800" dirty="0"/>
              <a:t>LA BASILIQUE SAINT-MARC</a:t>
            </a:r>
            <a:br>
              <a:rPr lang="fr-FR" sz="3800" dirty="0"/>
            </a:br>
            <a:r>
              <a:rPr lang="fr-FR" sz="3200" dirty="0">
                <a:solidFill>
                  <a:schemeClr val="accent1"/>
                </a:solidFill>
              </a:rPr>
              <a:t>Exercice. Venise entre Orient et Occident</a:t>
            </a:r>
            <a:endParaRPr lang="fr-FR" sz="3800" dirty="0">
              <a:solidFill>
                <a:schemeClr val="accent1"/>
              </a:solidFill>
            </a:endParaRPr>
          </a:p>
        </p:txBody>
      </p:sp>
      <p:graphicFrame>
        <p:nvGraphicFramePr>
          <p:cNvPr id="6" name="Objet 5">
            <a:hlinkClick r:id="" action="ppaction://ole?verb=0"/>
            <a:extLst>
              <a:ext uri="{FF2B5EF4-FFF2-40B4-BE49-F238E27FC236}">
                <a16:creationId xmlns:a16="http://schemas.microsoft.com/office/drawing/2014/main" id="{1362844A-1A75-3EA1-2907-1C17A2EF1114}"/>
              </a:ext>
            </a:extLst>
          </p:cNvPr>
          <p:cNvGraphicFramePr>
            <a:graphicFrameLocks noChangeAspect="1"/>
          </p:cNvGraphicFramePr>
          <p:nvPr>
            <p:extLst>
              <p:ext uri="{D42A27DB-BD31-4B8C-83A1-F6EECF244321}">
                <p14:modId xmlns:p14="http://schemas.microsoft.com/office/powerpoint/2010/main" val="361734246"/>
              </p:ext>
            </p:extLst>
          </p:nvPr>
        </p:nvGraphicFramePr>
        <p:xfrm>
          <a:off x="788930" y="3429000"/>
          <a:ext cx="1514323" cy="2142989"/>
        </p:xfrm>
        <a:graphic>
          <a:graphicData uri="http://schemas.openxmlformats.org/presentationml/2006/ole">
            <mc:AlternateContent xmlns:mc="http://schemas.openxmlformats.org/markup-compatibility/2006">
              <mc:Choice xmlns:v="urn:schemas-microsoft-com:vml" Requires="v">
                <p:oleObj name="Acrobat Document" r:id="rId3" imgW="5667139" imgH="8019880" progId="AcroExch.Document.7">
                  <p:embed/>
                </p:oleObj>
              </mc:Choice>
              <mc:Fallback>
                <p:oleObj name="Acrobat Document" r:id="rId3" imgW="5667139" imgH="8019880" progId="AcroExch.Document.7">
                  <p:embed/>
                  <p:pic>
                    <p:nvPicPr>
                      <p:cNvPr id="0" name=""/>
                      <p:cNvPicPr/>
                      <p:nvPr/>
                    </p:nvPicPr>
                    <p:blipFill>
                      <a:blip r:embed="rId4"/>
                      <a:stretch>
                        <a:fillRect/>
                      </a:stretch>
                    </p:blipFill>
                    <p:spPr>
                      <a:xfrm>
                        <a:off x="788930" y="3429000"/>
                        <a:ext cx="1514323" cy="2142989"/>
                      </a:xfrm>
                      <a:prstGeom prst="rect">
                        <a:avLst/>
                      </a:prstGeom>
                    </p:spPr>
                  </p:pic>
                </p:oleObj>
              </mc:Fallback>
            </mc:AlternateContent>
          </a:graphicData>
        </a:graphic>
      </p:graphicFrame>
    </p:spTree>
    <p:extLst>
      <p:ext uri="{BB962C8B-B14F-4D97-AF65-F5344CB8AC3E}">
        <p14:creationId xmlns:p14="http://schemas.microsoft.com/office/powerpoint/2010/main" val="2310908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EF602FDC-FA68-4400-6298-D0CB0E9A0457}"/>
              </a:ext>
            </a:extLst>
          </p:cNvPr>
          <p:cNvSpPr>
            <a:spLocks noGrp="1"/>
          </p:cNvSpPr>
          <p:nvPr>
            <p:ph type="title"/>
          </p:nvPr>
        </p:nvSpPr>
        <p:spPr>
          <a:xfrm>
            <a:off x="495030" y="693031"/>
            <a:ext cx="2160621" cy="1427967"/>
          </a:xfrm>
        </p:spPr>
        <p:txBody>
          <a:bodyPr vert="horz" lIns="91440" tIns="45720" rIns="91440" bIns="45720" rtlCol="0" anchor="t">
            <a:normAutofit/>
          </a:bodyPr>
          <a:lstStyle/>
          <a:p>
            <a:r>
              <a:rPr lang="fr-FR" sz="3500" kern="1200" dirty="0">
                <a:solidFill>
                  <a:srgbClr val="FFFFFF"/>
                </a:solidFill>
                <a:latin typeface="+mj-lt"/>
                <a:ea typeface="+mj-ea"/>
                <a:cs typeface="+mj-cs"/>
              </a:rPr>
              <a:t>Révisions p.80-81</a:t>
            </a:r>
          </a:p>
        </p:txBody>
      </p:sp>
      <p:pic>
        <p:nvPicPr>
          <p:cNvPr id="4" name="Image 3">
            <a:extLst>
              <a:ext uri="{FF2B5EF4-FFF2-40B4-BE49-F238E27FC236}">
                <a16:creationId xmlns:a16="http://schemas.microsoft.com/office/drawing/2014/main" id="{A77F343F-AFAB-DFAA-B6A5-B03203A1CEF0}"/>
              </a:ext>
            </a:extLst>
          </p:cNvPr>
          <p:cNvPicPr>
            <a:picLocks noChangeAspect="1"/>
          </p:cNvPicPr>
          <p:nvPr/>
        </p:nvPicPr>
        <p:blipFill>
          <a:blip r:embed="rId4"/>
          <a:stretch>
            <a:fillRect/>
          </a:stretch>
        </p:blipFill>
        <p:spPr>
          <a:xfrm>
            <a:off x="3838755" y="12182"/>
            <a:ext cx="4485736" cy="6848454"/>
          </a:xfrm>
          <a:prstGeom prst="rect">
            <a:avLst/>
          </a:prstGeom>
        </p:spPr>
      </p:pic>
      <p:pic>
        <p:nvPicPr>
          <p:cNvPr id="6" name="Image 5">
            <a:extLst>
              <a:ext uri="{FF2B5EF4-FFF2-40B4-BE49-F238E27FC236}">
                <a16:creationId xmlns:a16="http://schemas.microsoft.com/office/drawing/2014/main" id="{B61CAD4A-BF32-AACF-94FC-79C81F496854}"/>
              </a:ext>
            </a:extLst>
          </p:cNvPr>
          <p:cNvPicPr>
            <a:picLocks noChangeAspect="1"/>
          </p:cNvPicPr>
          <p:nvPr/>
        </p:nvPicPr>
        <p:blipFill>
          <a:blip r:embed="rId5"/>
          <a:stretch>
            <a:fillRect/>
          </a:stretch>
        </p:blipFill>
        <p:spPr>
          <a:xfrm>
            <a:off x="3837151" y="0"/>
            <a:ext cx="4474244" cy="6858000"/>
          </a:xfrm>
          <a:prstGeom prst="rect">
            <a:avLst/>
          </a:prstGeom>
        </p:spPr>
      </p:pic>
      <p:pic>
        <p:nvPicPr>
          <p:cNvPr id="7" name="Révisions p80-81">
            <a:hlinkClick r:id="" action="ppaction://media"/>
            <a:extLst>
              <a:ext uri="{FF2B5EF4-FFF2-40B4-BE49-F238E27FC236}">
                <a16:creationId xmlns:a16="http://schemas.microsoft.com/office/drawing/2014/main" id="{A9B9DF79-80A3-676B-0413-89D87DC5D98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2699" y="4679774"/>
            <a:ext cx="2863551" cy="1610747"/>
          </a:xfrm>
          <a:prstGeom prst="rect">
            <a:avLst/>
          </a:prstGeom>
        </p:spPr>
      </p:pic>
      <p:sp>
        <p:nvSpPr>
          <p:cNvPr id="8" name="Bouton d’action : retour ou précédent 7">
            <a:hlinkClick r:id="rId7" action="ppaction://hlinksldjump" highlightClick="1"/>
            <a:extLst>
              <a:ext uri="{FF2B5EF4-FFF2-40B4-BE49-F238E27FC236}">
                <a16:creationId xmlns:a16="http://schemas.microsoft.com/office/drawing/2014/main" id="{5475E04D-4C0D-5EFC-0A56-B16D9A81BED3}"/>
              </a:ext>
            </a:extLst>
          </p:cNvPr>
          <p:cNvSpPr/>
          <p:nvPr/>
        </p:nvSpPr>
        <p:spPr>
          <a:xfrm>
            <a:off x="8739494" y="6450904"/>
            <a:ext cx="180000" cy="180000"/>
          </a:xfrm>
          <a:prstGeom prst="actionButtonBackPrevious">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7943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fullScrn="1">
              <p:cMediaNode vol="80000">
                <p:cTn id="12"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B976C9BC-8710-5D0E-F8B9-9E319F5E2453}"/>
              </a:ext>
            </a:extLst>
          </p:cNvPr>
          <p:cNvPicPr>
            <a:picLocks noChangeAspect="1"/>
          </p:cNvPicPr>
          <p:nvPr/>
        </p:nvPicPr>
        <p:blipFill rotWithShape="1">
          <a:blip r:embed="rId2">
            <a:extLst>
              <a:ext uri="{28A0092B-C50C-407E-A947-70E740481C1C}">
                <a14:useLocalDpi xmlns:a14="http://schemas.microsoft.com/office/drawing/2010/main" val="0"/>
              </a:ext>
            </a:extLst>
          </a:blip>
          <a:srcRect l="23140" r="23140"/>
          <a:stretch/>
        </p:blipFill>
        <p:spPr>
          <a:xfrm>
            <a:off x="2642616" y="10"/>
            <a:ext cx="6501384"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17F34EE0-E816-8386-7420-4D9862523001}"/>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fr-FR" sz="2900">
                <a:solidFill>
                  <a:schemeClr val="bg1"/>
                </a:solidFill>
              </a:rPr>
              <a:t>LA MÉDITERRANÉE MÉDIÉVALE : ESPACE D’ÉCHANGES ET DE CONFLITS À LA CROISÉE DE TROIS CIVILISATIONS</a:t>
            </a:r>
          </a:p>
        </p:txBody>
      </p:sp>
      <p:sp>
        <p:nvSpPr>
          <p:cNvPr id="3" name="Espace réservé du texte 2">
            <a:extLst>
              <a:ext uri="{FF2B5EF4-FFF2-40B4-BE49-F238E27FC236}">
                <a16:creationId xmlns:a16="http://schemas.microsoft.com/office/drawing/2014/main" id="{C3239D43-8510-745A-C7AA-73A978B84E31}"/>
              </a:ext>
            </a:extLst>
          </p:cNvPr>
          <p:cNvSpPr>
            <a:spLocks noGrp="1"/>
          </p:cNvSpPr>
          <p:nvPr>
            <p:ph type="body" idx="1"/>
          </p:nvPr>
        </p:nvSpPr>
        <p:spPr>
          <a:xfrm>
            <a:off x="358485" y="4872922"/>
            <a:ext cx="3017519" cy="1208141"/>
          </a:xfrm>
        </p:spPr>
        <p:txBody>
          <a:bodyPr vert="horz" lIns="91440" tIns="45720" rIns="91440" bIns="45720" rtlCol="0">
            <a:normAutofit/>
          </a:bodyPr>
          <a:lstStyle/>
          <a:p>
            <a:r>
              <a:rPr lang="fr-FR" dirty="0">
                <a:solidFill>
                  <a:schemeClr val="accent4"/>
                </a:solidFill>
              </a:rPr>
              <a:t>Chapitre 2</a:t>
            </a:r>
          </a:p>
          <a:p>
            <a:r>
              <a:rPr lang="fr-FR" sz="1800" i="1" dirty="0">
                <a:solidFill>
                  <a:schemeClr val="accent4"/>
                </a:solidFill>
              </a:rPr>
              <a:t>(manuel p.60-85)</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6299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40F62564-C7E9-2014-A104-838D48B36A7F}"/>
              </a:ext>
            </a:extLst>
          </p:cNvPr>
          <p:cNvPicPr>
            <a:picLocks noChangeAspect="1"/>
          </p:cNvPicPr>
          <p:nvPr/>
        </p:nvPicPr>
        <p:blipFill rotWithShape="1">
          <a:blip r:embed="rId2">
            <a:extLst>
              <a:ext uri="{28A0092B-C50C-407E-A947-70E740481C1C}">
                <a14:useLocalDpi xmlns:a14="http://schemas.microsoft.com/office/drawing/2010/main" val="0"/>
              </a:ext>
            </a:extLst>
          </a:blip>
          <a:srcRect l="33236" r="33236"/>
          <a:stretch/>
        </p:blipFill>
        <p:spPr>
          <a:xfrm>
            <a:off x="20" y="-2"/>
            <a:ext cx="4057627" cy="6858002"/>
          </a:xfrm>
          <a:prstGeom prst="rect">
            <a:avLst/>
          </a:prstGeom>
        </p:spPr>
      </p:pic>
      <p:sp useBgFill="1">
        <p:nvSpPr>
          <p:cNvPr id="15" name="Rectangle 11">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7647" y="-1"/>
            <a:ext cx="508635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AA1A5E40-E55B-7FE1-F6FB-0DE758AF0A85}"/>
              </a:ext>
            </a:extLst>
          </p:cNvPr>
          <p:cNvSpPr>
            <a:spLocks noGrp="1"/>
          </p:cNvSpPr>
          <p:nvPr>
            <p:ph type="title"/>
          </p:nvPr>
        </p:nvSpPr>
        <p:spPr>
          <a:xfrm>
            <a:off x="4586487" y="405685"/>
            <a:ext cx="4098726" cy="1559301"/>
          </a:xfrm>
        </p:spPr>
        <p:txBody>
          <a:bodyPr vert="horz" lIns="91440" tIns="45720" rIns="91440" bIns="45720" rtlCol="0" anchor="ctr">
            <a:normAutofit/>
          </a:bodyPr>
          <a:lstStyle/>
          <a:p>
            <a:r>
              <a:rPr lang="en-US" sz="3500"/>
              <a:t>Introduction</a:t>
            </a:r>
          </a:p>
        </p:txBody>
      </p:sp>
      <p:sp>
        <p:nvSpPr>
          <p:cNvPr id="4" name="ZoneTexte 3">
            <a:extLst>
              <a:ext uri="{FF2B5EF4-FFF2-40B4-BE49-F238E27FC236}">
                <a16:creationId xmlns:a16="http://schemas.microsoft.com/office/drawing/2014/main" id="{AD04A8F3-2F1E-D6A0-7B30-F27F10A4491D}"/>
              </a:ext>
            </a:extLst>
          </p:cNvPr>
          <p:cNvSpPr txBox="1"/>
          <p:nvPr/>
        </p:nvSpPr>
        <p:spPr>
          <a:xfrm>
            <a:off x="4586487" y="2743200"/>
            <a:ext cx="3935505" cy="3496878"/>
          </a:xfrm>
          <a:prstGeom prst="rect">
            <a:avLst/>
          </a:prstGeom>
        </p:spPr>
        <p:txBody>
          <a:bodyPr vert="horz" lIns="91440" tIns="45720" rIns="91440" bIns="45720" rtlCol="0" anchor="ctr">
            <a:normAutofit/>
          </a:bodyPr>
          <a:lstStyle/>
          <a:p>
            <a:pPr algn="just" defTabSz="914400">
              <a:lnSpc>
                <a:spcPct val="90000"/>
              </a:lnSpc>
              <a:spcAft>
                <a:spcPts val="600"/>
              </a:spcAft>
            </a:pPr>
            <a:r>
              <a:rPr lang="fr-FR" sz="1400" i="1" dirty="0">
                <a:solidFill>
                  <a:schemeClr val="accent2"/>
                </a:solidFill>
                <a:effectLst/>
              </a:rPr>
              <a:t>Carte 1 p.62. La Méditerranée au XIIe siècle, entre affrontements et échanges + Chronologie p.63- </a:t>
            </a:r>
            <a:r>
              <a:rPr lang="fr-FR" sz="1400" dirty="0">
                <a:effectLst/>
              </a:rPr>
              <a:t>On peut distinguer, dans l’histoire de la Méditerranée médiévale, trois grandes périodes : une période dominée par l’affrontement entre Byzantins et Arabo-musulmans du VIIe au Xe siècle ; une période durant laquelle les Occidentaux prennent une place plus importante, entre combats et développement du commerce du Xe au début du XIIIe siècle ; une dernière époque marquée par une domination latine sans partage jusqu’au développement de la puissance turque à la fin du XVe siècle.</a:t>
            </a:r>
          </a:p>
          <a:p>
            <a:pPr defTabSz="914400">
              <a:lnSpc>
                <a:spcPct val="90000"/>
              </a:lnSpc>
              <a:spcAft>
                <a:spcPts val="600"/>
              </a:spcAft>
            </a:pPr>
            <a:r>
              <a:rPr lang="fr-FR" sz="1400" b="1" i="1" dirty="0">
                <a:effectLst/>
              </a:rPr>
              <a:t>Dans quelle mesure la Méditerranée est-elle un enjeu et un espace spécifiques pour les différents pouvoirs et religions, entre volonté de domination et nécessité de cohabitation ?</a:t>
            </a:r>
            <a:endParaRPr lang="fr-FR" sz="1400" dirty="0">
              <a:effectLst/>
            </a:endParaRPr>
          </a:p>
        </p:txBody>
      </p:sp>
    </p:spTree>
    <p:extLst>
      <p:ext uri="{BB962C8B-B14F-4D97-AF65-F5344CB8AC3E}">
        <p14:creationId xmlns:p14="http://schemas.microsoft.com/office/powerpoint/2010/main" val="2624566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ectangle 12">
            <a:extLst>
              <a:ext uri="{FF2B5EF4-FFF2-40B4-BE49-F238E27FC236}">
                <a16:creationId xmlns:a16="http://schemas.microsoft.com/office/drawing/2014/main" id="{5428AC11-BFDF-42EF-80FF-717BBF909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3721" y="1913722"/>
            <a:ext cx="6858000" cy="3030558"/>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CC56AF6-38E4-490B-8E2B-1A1037B4E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4123" y="3164925"/>
            <a:ext cx="4355594" cy="3030557"/>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339A6F5-AD6A-4D80-8AD9-6290D13AC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6188"/>
            <a:ext cx="6857572" cy="2686051"/>
          </a:xfrm>
          <a:prstGeom prst="rect">
            <a:avLst/>
          </a:prstGeom>
          <a:gradFill>
            <a:gsLst>
              <a:gs pos="0">
                <a:srgbClr val="000000">
                  <a:alpha val="61000"/>
                </a:srgbClr>
              </a:gs>
              <a:gs pos="95000">
                <a:schemeClr val="accent5">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8566286C-E7FC-486C-D650-B51225686E43}"/>
              </a:ext>
            </a:extLst>
          </p:cNvPr>
          <p:cNvSpPr>
            <a:spLocks noGrp="1"/>
          </p:cNvSpPr>
          <p:nvPr>
            <p:ph type="title"/>
          </p:nvPr>
        </p:nvSpPr>
        <p:spPr>
          <a:xfrm>
            <a:off x="495031" y="2945176"/>
            <a:ext cx="2159016" cy="2757975"/>
          </a:xfrm>
        </p:spPr>
        <p:txBody>
          <a:bodyPr vert="horz" lIns="91440" tIns="45720" rIns="91440" bIns="45720" rtlCol="0" anchor="t">
            <a:normAutofit/>
          </a:bodyPr>
          <a:lstStyle/>
          <a:p>
            <a:r>
              <a:rPr lang="fr-FR" sz="2200" dirty="0">
                <a:solidFill>
                  <a:srgbClr val="FFFFFF"/>
                </a:solidFill>
              </a:rPr>
              <a:t>Une terre d’affrontements et d’échanges</a:t>
            </a:r>
            <a:br>
              <a:rPr lang="fr-FR" sz="2200" dirty="0">
                <a:solidFill>
                  <a:srgbClr val="FFFFFF"/>
                </a:solidFill>
              </a:rPr>
            </a:br>
            <a:br>
              <a:rPr lang="fr-FR" sz="2200" dirty="0">
                <a:solidFill>
                  <a:srgbClr val="FFFFFF"/>
                </a:solidFill>
              </a:rPr>
            </a:br>
            <a:br>
              <a:rPr lang="fr-FR" sz="2200" dirty="0">
                <a:solidFill>
                  <a:srgbClr val="FFFFFF"/>
                </a:solidFill>
              </a:rPr>
            </a:br>
            <a:br>
              <a:rPr lang="fr-FR" sz="2200" dirty="0">
                <a:solidFill>
                  <a:srgbClr val="FFFFFF"/>
                </a:solidFill>
              </a:rPr>
            </a:br>
            <a:br>
              <a:rPr lang="fr-FR" sz="2200" dirty="0">
                <a:solidFill>
                  <a:srgbClr val="FFFFFF"/>
                </a:solidFill>
              </a:rPr>
            </a:br>
            <a:r>
              <a:rPr lang="fr-FR" sz="1400" dirty="0">
                <a:solidFill>
                  <a:schemeClr val="accent4"/>
                </a:solidFill>
              </a:rPr>
              <a:t>(Manuel p.62-63)</a:t>
            </a:r>
            <a:endParaRPr lang="fr-FR" sz="2200" dirty="0">
              <a:solidFill>
                <a:schemeClr val="accent4"/>
              </a:solidFill>
            </a:endParaRPr>
          </a:p>
        </p:txBody>
      </p:sp>
      <p:pic>
        <p:nvPicPr>
          <p:cNvPr id="6" name="Image 5">
            <a:extLst>
              <a:ext uri="{FF2B5EF4-FFF2-40B4-BE49-F238E27FC236}">
                <a16:creationId xmlns:a16="http://schemas.microsoft.com/office/drawing/2014/main" id="{E3FE2921-8FC9-025A-294E-92F53289F581}"/>
              </a:ext>
            </a:extLst>
          </p:cNvPr>
          <p:cNvPicPr>
            <a:picLocks noChangeAspect="1"/>
          </p:cNvPicPr>
          <p:nvPr/>
        </p:nvPicPr>
        <p:blipFill>
          <a:blip r:embed="rId2"/>
          <a:stretch>
            <a:fillRect/>
          </a:stretch>
        </p:blipFill>
        <p:spPr>
          <a:xfrm>
            <a:off x="3224223" y="4672013"/>
            <a:ext cx="5874371" cy="2056030"/>
          </a:xfrm>
          <a:prstGeom prst="rect">
            <a:avLst/>
          </a:prstGeom>
        </p:spPr>
      </p:pic>
      <p:pic>
        <p:nvPicPr>
          <p:cNvPr id="4" name="Image 3">
            <a:extLst>
              <a:ext uri="{FF2B5EF4-FFF2-40B4-BE49-F238E27FC236}">
                <a16:creationId xmlns:a16="http://schemas.microsoft.com/office/drawing/2014/main" id="{071163D4-C61D-0518-22D8-96AEC25148D9}"/>
              </a:ext>
            </a:extLst>
          </p:cNvPr>
          <p:cNvPicPr>
            <a:picLocks noChangeAspect="1"/>
          </p:cNvPicPr>
          <p:nvPr/>
        </p:nvPicPr>
        <p:blipFill>
          <a:blip r:embed="rId3"/>
          <a:stretch>
            <a:fillRect/>
          </a:stretch>
        </p:blipFill>
        <p:spPr>
          <a:xfrm>
            <a:off x="4257967" y="129957"/>
            <a:ext cx="3710953" cy="4315062"/>
          </a:xfrm>
          <a:prstGeom prst="rect">
            <a:avLst/>
          </a:prstGeom>
        </p:spPr>
      </p:pic>
    </p:spTree>
    <p:extLst>
      <p:ext uri="{BB962C8B-B14F-4D97-AF65-F5344CB8AC3E}">
        <p14:creationId xmlns:p14="http://schemas.microsoft.com/office/powerpoint/2010/main" val="2832621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descr="Une image contenant peinture, dessin, dessin humoristique, fiction&#10;&#10;Description générée automatiquement">
            <a:extLst>
              <a:ext uri="{FF2B5EF4-FFF2-40B4-BE49-F238E27FC236}">
                <a16:creationId xmlns:a16="http://schemas.microsoft.com/office/drawing/2014/main" id="{982E1555-5CA9-3DB8-F4B5-839DB469CD78}"/>
              </a:ext>
            </a:extLst>
          </p:cNvPr>
          <p:cNvPicPr>
            <a:picLocks noChangeAspect="1"/>
          </p:cNvPicPr>
          <p:nvPr/>
        </p:nvPicPr>
        <p:blipFill rotWithShape="1">
          <a:blip r:embed="rId2">
            <a:extLst>
              <a:ext uri="{28A0092B-C50C-407E-A947-70E740481C1C}">
                <a14:useLocalDpi xmlns:a14="http://schemas.microsoft.com/office/drawing/2010/main" val="0"/>
              </a:ext>
            </a:extLst>
          </a:blip>
          <a:srcRect l="31106" r="31104" b="-1"/>
          <a:stretch/>
        </p:blipFill>
        <p:spPr>
          <a:xfrm>
            <a:off x="4577270" y="10"/>
            <a:ext cx="4566728" cy="6857990"/>
          </a:xfrm>
          <a:prstGeom prst="rect">
            <a:avLst/>
          </a:prstGeom>
        </p:spPr>
      </p:pic>
      <p:sp useBgFill="1">
        <p:nvSpPr>
          <p:cNvPr id="12" name="Rectangle 11">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7268"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D0300FD3-5AF1-6305-15FA-907807267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7268" cy="2285995"/>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AFE19676-7C79-88A9-DBE8-7195F12A833B}"/>
              </a:ext>
            </a:extLst>
          </p:cNvPr>
          <p:cNvSpPr>
            <a:spLocks noGrp="1"/>
          </p:cNvSpPr>
          <p:nvPr>
            <p:ph type="title"/>
          </p:nvPr>
        </p:nvSpPr>
        <p:spPr>
          <a:xfrm>
            <a:off x="571350" y="328512"/>
            <a:ext cx="3583791" cy="1628970"/>
          </a:xfrm>
        </p:spPr>
        <p:txBody>
          <a:bodyPr vert="horz" lIns="91440" tIns="45720" rIns="91440" bIns="45720" rtlCol="0" anchor="ctr">
            <a:normAutofit/>
          </a:bodyPr>
          <a:lstStyle/>
          <a:p>
            <a:r>
              <a:rPr lang="fr-FR" sz="5400"/>
              <a:t>Sommaire</a:t>
            </a:r>
          </a:p>
        </p:txBody>
      </p:sp>
      <p:sp>
        <p:nvSpPr>
          <p:cNvPr id="4" name="ZoneTexte 3">
            <a:extLst>
              <a:ext uri="{FF2B5EF4-FFF2-40B4-BE49-F238E27FC236}">
                <a16:creationId xmlns:a16="http://schemas.microsoft.com/office/drawing/2014/main" id="{7B47E6D6-9714-378A-ACB7-6F874C4AA8BA}"/>
              </a:ext>
            </a:extLst>
          </p:cNvPr>
          <p:cNvSpPr txBox="1"/>
          <p:nvPr/>
        </p:nvSpPr>
        <p:spPr>
          <a:xfrm>
            <a:off x="571350" y="2285994"/>
            <a:ext cx="4000650" cy="4572005"/>
          </a:xfrm>
          <a:prstGeom prst="rect">
            <a:avLst/>
          </a:prstGeom>
        </p:spPr>
        <p:txBody>
          <a:bodyPr vert="horz" lIns="91440" tIns="45720" rIns="91440" bIns="45720" rtlCol="0" anchor="ctr">
            <a:normAutofit/>
          </a:bodyPr>
          <a:lstStyle/>
          <a:p>
            <a:pPr defTabSz="914400">
              <a:lnSpc>
                <a:spcPct val="90000"/>
              </a:lnSpc>
              <a:spcAft>
                <a:spcPts val="600"/>
              </a:spcAft>
            </a:pPr>
            <a:r>
              <a:rPr lang="fr-FR" sz="1600" b="1" dirty="0"/>
              <a:t>I. L’AFFRONTEMENT ENTRE BYZANTINS ET ARABO-MUSULMANS (VIIe-Xe SIÈCLE)</a:t>
            </a:r>
          </a:p>
          <a:p>
            <a:pPr defTabSz="914400">
              <a:lnSpc>
                <a:spcPct val="90000"/>
              </a:lnSpc>
              <a:spcAft>
                <a:spcPts val="600"/>
              </a:spcAft>
            </a:pPr>
            <a:r>
              <a:rPr lang="fr-FR" sz="1400" dirty="0"/>
              <a:t>A. FACE À L’EMPIRE BYZANTIN, UN MONDE ARABO-MUSULMAN EN EXPANSION</a:t>
            </a:r>
          </a:p>
          <a:p>
            <a:pPr defTabSz="914400">
              <a:lnSpc>
                <a:spcPct val="90000"/>
              </a:lnSpc>
              <a:spcAft>
                <a:spcPts val="600"/>
              </a:spcAft>
            </a:pPr>
            <a:r>
              <a:rPr lang="fr-FR" sz="1400" dirty="0"/>
              <a:t>B. LA RÉSISTANCE BYZANTINE FACE AUX ARABES, PUIS FACE AUX TURCS</a:t>
            </a:r>
          </a:p>
          <a:p>
            <a:pPr defTabSz="914400">
              <a:lnSpc>
                <a:spcPct val="90000"/>
              </a:lnSpc>
              <a:spcAft>
                <a:spcPts val="600"/>
              </a:spcAft>
            </a:pPr>
            <a:r>
              <a:rPr lang="fr-FR" sz="1600" b="1" dirty="0"/>
              <a:t>II. UNE MÉDITERRANÉE QUI TEND À DEVENIR LATINE </a:t>
            </a:r>
            <a:br>
              <a:rPr lang="fr-FR" sz="1600" b="1" dirty="0"/>
            </a:br>
            <a:r>
              <a:rPr lang="fr-FR" sz="1600" b="1" dirty="0"/>
              <a:t>(Xe-XIIIe SIÈCLE)</a:t>
            </a:r>
          </a:p>
          <a:p>
            <a:pPr defTabSz="914400">
              <a:lnSpc>
                <a:spcPct val="90000"/>
              </a:lnSpc>
              <a:spcAft>
                <a:spcPts val="600"/>
              </a:spcAft>
            </a:pPr>
            <a:r>
              <a:rPr lang="fr-FR" sz="1400" dirty="0"/>
              <a:t>A. BERNARD DE CLAIRVAUX ET LA DEUXIÈME CROISADE (1146-1149)</a:t>
            </a:r>
          </a:p>
          <a:p>
            <a:pPr defTabSz="914400">
              <a:lnSpc>
                <a:spcPct val="90000"/>
              </a:lnSpc>
              <a:spcAft>
                <a:spcPts val="600"/>
              </a:spcAft>
            </a:pPr>
            <a:r>
              <a:rPr lang="fr-FR" sz="1400" dirty="0"/>
              <a:t>1. Une campagne militaire au succès mitigé</a:t>
            </a:r>
          </a:p>
          <a:p>
            <a:pPr defTabSz="914400">
              <a:lnSpc>
                <a:spcPct val="90000"/>
              </a:lnSpc>
              <a:spcAft>
                <a:spcPts val="600"/>
              </a:spcAft>
            </a:pPr>
            <a:r>
              <a:rPr lang="fr-FR" sz="1400" dirty="0"/>
              <a:t>2. Les enseignements de la deuxième croisade</a:t>
            </a:r>
          </a:p>
          <a:p>
            <a:pPr defTabSz="914400">
              <a:lnSpc>
                <a:spcPct val="90000"/>
              </a:lnSpc>
              <a:spcAft>
                <a:spcPts val="600"/>
              </a:spcAft>
            </a:pPr>
            <a:r>
              <a:rPr lang="fr-FR" sz="1400" dirty="0"/>
              <a:t>B. VENISE, GRANDE PUISSANCE MARITIME ET COMMERCIALE</a:t>
            </a:r>
          </a:p>
          <a:p>
            <a:pPr defTabSz="914400">
              <a:lnSpc>
                <a:spcPct val="90000"/>
              </a:lnSpc>
              <a:spcAft>
                <a:spcPts val="600"/>
              </a:spcAft>
            </a:pPr>
            <a:r>
              <a:rPr lang="fr-FR" sz="1400" dirty="0"/>
              <a:t>1. Le développement de la ville et l’expansion commerciale</a:t>
            </a:r>
          </a:p>
          <a:p>
            <a:pPr defTabSz="914400">
              <a:lnSpc>
                <a:spcPct val="90000"/>
              </a:lnSpc>
              <a:spcAft>
                <a:spcPts val="600"/>
              </a:spcAft>
            </a:pPr>
            <a:r>
              <a:rPr lang="fr-FR" sz="1400" dirty="0"/>
              <a:t>2. Évolution de l’espace et du patrimoine urbain</a:t>
            </a:r>
          </a:p>
        </p:txBody>
      </p:sp>
      <p:sp>
        <p:nvSpPr>
          <p:cNvPr id="6" name="Bouton d’action : avant ou précédent 5">
            <a:hlinkClick r:id="rId3" action="ppaction://hlinksldjump" highlightClick="1"/>
            <a:extLst>
              <a:ext uri="{FF2B5EF4-FFF2-40B4-BE49-F238E27FC236}">
                <a16:creationId xmlns:a16="http://schemas.microsoft.com/office/drawing/2014/main" id="{A8E0318F-2ABA-4DDB-303C-896B7C58E4C4}"/>
              </a:ext>
            </a:extLst>
          </p:cNvPr>
          <p:cNvSpPr/>
          <p:nvPr/>
        </p:nvSpPr>
        <p:spPr>
          <a:xfrm>
            <a:off x="301349" y="2956142"/>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Bouton d’action : avant ou précédent 6">
            <a:hlinkClick r:id="rId4" action="ppaction://hlinksldjump" highlightClick="1"/>
            <a:extLst>
              <a:ext uri="{FF2B5EF4-FFF2-40B4-BE49-F238E27FC236}">
                <a16:creationId xmlns:a16="http://schemas.microsoft.com/office/drawing/2014/main" id="{39B7A30E-5428-5A1E-9570-B9C7BD3F8E4E}"/>
              </a:ext>
            </a:extLst>
          </p:cNvPr>
          <p:cNvSpPr/>
          <p:nvPr/>
        </p:nvSpPr>
        <p:spPr>
          <a:xfrm>
            <a:off x="301349" y="3391422"/>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Bouton d’action : avant ou précédent 7">
            <a:hlinkClick r:id="rId5" action="ppaction://hlinksldjump" highlightClick="1"/>
            <a:extLst>
              <a:ext uri="{FF2B5EF4-FFF2-40B4-BE49-F238E27FC236}">
                <a16:creationId xmlns:a16="http://schemas.microsoft.com/office/drawing/2014/main" id="{1B09F284-B06D-0D45-1367-B9DA945F3F4F}"/>
              </a:ext>
            </a:extLst>
          </p:cNvPr>
          <p:cNvSpPr/>
          <p:nvPr/>
        </p:nvSpPr>
        <p:spPr>
          <a:xfrm>
            <a:off x="301349" y="4599431"/>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Bouton d’action : avant ou précédent 8">
            <a:hlinkClick r:id="rId6" action="ppaction://hlinksldjump" highlightClick="1"/>
            <a:extLst>
              <a:ext uri="{FF2B5EF4-FFF2-40B4-BE49-F238E27FC236}">
                <a16:creationId xmlns:a16="http://schemas.microsoft.com/office/drawing/2014/main" id="{C1D98773-A63E-25A5-60CC-BB46BA271E52}"/>
              </a:ext>
            </a:extLst>
          </p:cNvPr>
          <p:cNvSpPr/>
          <p:nvPr/>
        </p:nvSpPr>
        <p:spPr>
          <a:xfrm>
            <a:off x="301349" y="5052455"/>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Bouton d’action : avant ou précédent 10">
            <a:hlinkClick r:id="rId7" action="ppaction://hlinksldjump" highlightClick="1"/>
            <a:extLst>
              <a:ext uri="{FF2B5EF4-FFF2-40B4-BE49-F238E27FC236}">
                <a16:creationId xmlns:a16="http://schemas.microsoft.com/office/drawing/2014/main" id="{FC1E4632-4CB7-C1EE-8B47-DE7FD4EEFF1A}"/>
              </a:ext>
            </a:extLst>
          </p:cNvPr>
          <p:cNvSpPr/>
          <p:nvPr/>
        </p:nvSpPr>
        <p:spPr>
          <a:xfrm>
            <a:off x="301349" y="5322203"/>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Bouton d’action : avant ou précédent 12">
            <a:hlinkClick r:id="rId8" action="ppaction://hlinksldjump" highlightClick="1"/>
            <a:extLst>
              <a:ext uri="{FF2B5EF4-FFF2-40B4-BE49-F238E27FC236}">
                <a16:creationId xmlns:a16="http://schemas.microsoft.com/office/drawing/2014/main" id="{BCCECCD0-D583-EFB0-A3A3-C9A50C2868F0}"/>
              </a:ext>
            </a:extLst>
          </p:cNvPr>
          <p:cNvSpPr/>
          <p:nvPr/>
        </p:nvSpPr>
        <p:spPr>
          <a:xfrm>
            <a:off x="301349" y="6052523"/>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Bouton d’action : avant ou précédent 14">
            <a:hlinkClick r:id="rId9" action="ppaction://hlinksldjump" highlightClick="1"/>
            <a:extLst>
              <a:ext uri="{FF2B5EF4-FFF2-40B4-BE49-F238E27FC236}">
                <a16:creationId xmlns:a16="http://schemas.microsoft.com/office/drawing/2014/main" id="{63471212-C32F-A70B-B2F5-5ECB71BC804D}"/>
              </a:ext>
            </a:extLst>
          </p:cNvPr>
          <p:cNvSpPr/>
          <p:nvPr/>
        </p:nvSpPr>
        <p:spPr>
          <a:xfrm>
            <a:off x="303760" y="6517891"/>
            <a:ext cx="180000" cy="180000"/>
          </a:xfrm>
          <a:prstGeom prst="actionButtonForwardNext">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01590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 y="0"/>
            <a:ext cx="9143999"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642"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
            <a:ext cx="9144001"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86231CC-3E72-2178-20D8-C1CC08F3F54B}"/>
              </a:ext>
            </a:extLst>
          </p:cNvPr>
          <p:cNvSpPr>
            <a:spLocks noGrp="1"/>
          </p:cNvSpPr>
          <p:nvPr>
            <p:ph type="title"/>
          </p:nvPr>
        </p:nvSpPr>
        <p:spPr>
          <a:xfrm>
            <a:off x="524784" y="248038"/>
            <a:ext cx="5297791" cy="1159200"/>
          </a:xfrm>
        </p:spPr>
        <p:txBody>
          <a:bodyPr vert="horz" lIns="91440" tIns="45720" rIns="91440" bIns="45720" rtlCol="0" anchor="t">
            <a:normAutofit/>
          </a:bodyPr>
          <a:lstStyle/>
          <a:p>
            <a:r>
              <a:rPr lang="fr-FR" sz="3500" kern="1200" dirty="0">
                <a:solidFill>
                  <a:srgbClr val="FFFFFF"/>
                </a:solidFill>
                <a:latin typeface="+mj-lt"/>
                <a:ea typeface="+mj-ea"/>
                <a:cs typeface="+mj-cs"/>
              </a:rPr>
              <a:t>Le monde arabo-musulman, un Empire en expansion</a:t>
            </a:r>
          </a:p>
        </p:txBody>
      </p:sp>
      <p:pic>
        <p:nvPicPr>
          <p:cNvPr id="4" name="Image 3">
            <a:extLst>
              <a:ext uri="{FF2B5EF4-FFF2-40B4-BE49-F238E27FC236}">
                <a16:creationId xmlns:a16="http://schemas.microsoft.com/office/drawing/2014/main" id="{5DC88EC4-B551-A195-9B31-DDF0FA385F38}"/>
              </a:ext>
            </a:extLst>
          </p:cNvPr>
          <p:cNvPicPr>
            <a:picLocks noChangeAspect="1"/>
          </p:cNvPicPr>
          <p:nvPr/>
        </p:nvPicPr>
        <p:blipFill rotWithShape="1">
          <a:blip r:embed="rId2">
            <a:extLst>
              <a:ext uri="{28A0092B-C50C-407E-A947-70E740481C1C}">
                <a14:useLocalDpi xmlns:a14="http://schemas.microsoft.com/office/drawing/2010/main" val="0"/>
              </a:ext>
            </a:extLst>
          </a:blip>
          <a:stretch/>
        </p:blipFill>
        <p:spPr>
          <a:xfrm>
            <a:off x="877260" y="1966293"/>
            <a:ext cx="7389478" cy="4452160"/>
          </a:xfrm>
          <a:prstGeom prst="rect">
            <a:avLst/>
          </a:prstGeom>
        </p:spPr>
      </p:pic>
      <p:pic>
        <p:nvPicPr>
          <p:cNvPr id="7" name="Image 6" descr="Une image contenant texte, carte, atlas, Police&#10;&#10;Description générée automatiquement">
            <a:extLst>
              <a:ext uri="{FF2B5EF4-FFF2-40B4-BE49-F238E27FC236}">
                <a16:creationId xmlns:a16="http://schemas.microsoft.com/office/drawing/2014/main" id="{7603C3B6-C83E-4AA8-88DA-827D2D993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259" y="1962566"/>
            <a:ext cx="7389479" cy="4443540"/>
          </a:xfrm>
          <a:prstGeom prst="rect">
            <a:avLst/>
          </a:prstGeom>
        </p:spPr>
      </p:pic>
      <p:pic>
        <p:nvPicPr>
          <p:cNvPr id="8" name="Image 7">
            <a:extLst>
              <a:ext uri="{FF2B5EF4-FFF2-40B4-BE49-F238E27FC236}">
                <a16:creationId xmlns:a16="http://schemas.microsoft.com/office/drawing/2014/main" id="{F3128187-A2C7-A13B-DBD9-E8A4480F75C7}"/>
              </a:ext>
            </a:extLst>
          </p:cNvPr>
          <p:cNvPicPr>
            <a:picLocks noChangeAspect="1"/>
          </p:cNvPicPr>
          <p:nvPr/>
        </p:nvPicPr>
        <p:blipFill>
          <a:blip r:embed="rId4"/>
          <a:stretch>
            <a:fillRect/>
          </a:stretch>
        </p:blipFill>
        <p:spPr>
          <a:xfrm>
            <a:off x="877258" y="1950219"/>
            <a:ext cx="7389478" cy="4443539"/>
          </a:xfrm>
          <a:prstGeom prst="rect">
            <a:avLst/>
          </a:prstGeom>
        </p:spPr>
      </p:pic>
      <p:sp>
        <p:nvSpPr>
          <p:cNvPr id="10" name="ZoneTexte 9">
            <a:extLst>
              <a:ext uri="{FF2B5EF4-FFF2-40B4-BE49-F238E27FC236}">
                <a16:creationId xmlns:a16="http://schemas.microsoft.com/office/drawing/2014/main" id="{9BEE0D4D-1EA7-5D63-EB8A-A001C6F02A7E}"/>
              </a:ext>
            </a:extLst>
          </p:cNvPr>
          <p:cNvSpPr txBox="1"/>
          <p:nvPr/>
        </p:nvSpPr>
        <p:spPr>
          <a:xfrm>
            <a:off x="6096641" y="558647"/>
            <a:ext cx="3047358" cy="1015663"/>
          </a:xfrm>
          <a:prstGeom prst="rect">
            <a:avLst/>
          </a:prstGeom>
          <a:noFill/>
        </p:spPr>
        <p:txBody>
          <a:bodyPr wrap="square" rtlCol="0">
            <a:spAutoFit/>
          </a:bodyPr>
          <a:lstStyle/>
          <a:p>
            <a:r>
              <a:rPr lang="fr-FR" sz="1200" dirty="0">
                <a:solidFill>
                  <a:schemeClr val="bg2"/>
                </a:solidFill>
              </a:rPr>
              <a:t>I. Les conquêtes de l’Arabie islamique, de Mahomet à Ali (622 - 661)</a:t>
            </a:r>
          </a:p>
          <a:p>
            <a:r>
              <a:rPr lang="fr-FR" sz="1200" dirty="0">
                <a:solidFill>
                  <a:schemeClr val="bg2"/>
                </a:solidFill>
              </a:rPr>
              <a:t>II. Les Omeyyades (661 - 750)</a:t>
            </a:r>
          </a:p>
          <a:p>
            <a:r>
              <a:rPr lang="fr-FR" sz="1200" dirty="0">
                <a:solidFill>
                  <a:schemeClr val="bg2"/>
                </a:solidFill>
              </a:rPr>
              <a:t>III. Les Abbassides (VIIIe – IXe siècles)</a:t>
            </a:r>
          </a:p>
          <a:p>
            <a:pPr algn="r"/>
            <a:r>
              <a:rPr lang="fr-FR" sz="1050" dirty="0">
                <a:solidFill>
                  <a:schemeClr val="bg2"/>
                </a:solidFill>
              </a:rPr>
              <a:t>Source : </a:t>
            </a:r>
            <a:r>
              <a:rPr lang="fr-FR" sz="1050" dirty="0">
                <a:hlinkClick r:id="rId5"/>
              </a:rPr>
              <a:t>www.lesclesdumoyenorient.com</a:t>
            </a:r>
            <a:r>
              <a:rPr lang="fr-FR" sz="1050" dirty="0"/>
              <a:t> </a:t>
            </a:r>
          </a:p>
        </p:txBody>
      </p:sp>
      <p:sp>
        <p:nvSpPr>
          <p:cNvPr id="3" name="Bouton d’action : retour ou précédent 2">
            <a:hlinkClick r:id="rId6" action="ppaction://hlinksldjump" highlightClick="1"/>
            <a:extLst>
              <a:ext uri="{FF2B5EF4-FFF2-40B4-BE49-F238E27FC236}">
                <a16:creationId xmlns:a16="http://schemas.microsoft.com/office/drawing/2014/main" id="{F94FC77C-4473-3FB9-C547-FBA5406A9F11}"/>
              </a:ext>
            </a:extLst>
          </p:cNvPr>
          <p:cNvSpPr/>
          <p:nvPr/>
        </p:nvSpPr>
        <p:spPr>
          <a:xfrm>
            <a:off x="8739494" y="6450904"/>
            <a:ext cx="180000" cy="180000"/>
          </a:xfrm>
          <a:prstGeom prst="actionButtonBackPrevious">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4834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4ECDE7A-6944-466D-8FFE-149A29BA6B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B3420082-9415-44EC-802E-C77D71D59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8656" y="0"/>
            <a:ext cx="8375586" cy="2018806"/>
          </a:xfrm>
          <a:prstGeom prst="rect">
            <a:avLst/>
          </a:prstGeom>
          <a:ln w="12700">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55A52C45-1FCB-4636-A80F-2849B8226C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5196" y="0"/>
            <a:ext cx="8366760" cy="2011680"/>
          </a:xfrm>
          <a:prstGeom prst="rect">
            <a:avLst/>
          </a:prstGeom>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60FFC644-EE40-731D-9575-0BEA89CDA1FB}"/>
              </a:ext>
            </a:extLst>
          </p:cNvPr>
          <p:cNvSpPr>
            <a:spLocks noGrp="1"/>
          </p:cNvSpPr>
          <p:nvPr>
            <p:ph type="title"/>
          </p:nvPr>
        </p:nvSpPr>
        <p:spPr>
          <a:xfrm>
            <a:off x="836676" y="548640"/>
            <a:ext cx="7626096" cy="1179576"/>
          </a:xfrm>
        </p:spPr>
        <p:txBody>
          <a:bodyPr vert="horz" lIns="91440" tIns="45720" rIns="91440" bIns="45720" rtlCol="0" anchor="ctr">
            <a:normAutofit/>
          </a:bodyPr>
          <a:lstStyle/>
          <a:p>
            <a:r>
              <a:rPr lang="fr-FR" dirty="0"/>
              <a:t>La supériorité navale byzantine</a:t>
            </a:r>
          </a:p>
        </p:txBody>
      </p:sp>
      <p:sp>
        <p:nvSpPr>
          <p:cNvPr id="16" name="Rectangle 15">
            <a:extLst>
              <a:ext uri="{FF2B5EF4-FFF2-40B4-BE49-F238E27FC236}">
                <a16:creationId xmlns:a16="http://schemas.microsoft.com/office/drawing/2014/main" id="{768EB4DD-3704-43AD-92B3-C4E0C6EA92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125" y="770799"/>
            <a:ext cx="96012"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mage 4" descr="Une image contenant dessin, peinture, croquis, Dessin d’enfant&#10;&#10;Description générée automatiquement">
            <a:extLst>
              <a:ext uri="{FF2B5EF4-FFF2-40B4-BE49-F238E27FC236}">
                <a16:creationId xmlns:a16="http://schemas.microsoft.com/office/drawing/2014/main" id="{C20032DC-D811-EA16-F9E0-4F9830DBA0D7}"/>
              </a:ext>
            </a:extLst>
          </p:cNvPr>
          <p:cNvPicPr>
            <a:picLocks noChangeAspect="1"/>
          </p:cNvPicPr>
          <p:nvPr/>
        </p:nvPicPr>
        <p:blipFill rotWithShape="1">
          <a:blip r:embed="rId2"/>
          <a:srcRect l="23492" r="13975" b="-2"/>
          <a:stretch/>
        </p:blipFill>
        <p:spPr>
          <a:xfrm>
            <a:off x="418656" y="2478023"/>
            <a:ext cx="4769963" cy="3909375"/>
          </a:xfrm>
          <a:prstGeom prst="rect">
            <a:avLst/>
          </a:prstGeom>
        </p:spPr>
      </p:pic>
      <p:sp>
        <p:nvSpPr>
          <p:cNvPr id="4" name="ZoneTexte 3">
            <a:extLst>
              <a:ext uri="{FF2B5EF4-FFF2-40B4-BE49-F238E27FC236}">
                <a16:creationId xmlns:a16="http://schemas.microsoft.com/office/drawing/2014/main" id="{0AFF17DC-42B2-DCA4-8197-6A1C44F395FE}"/>
              </a:ext>
            </a:extLst>
          </p:cNvPr>
          <p:cNvSpPr txBox="1"/>
          <p:nvPr/>
        </p:nvSpPr>
        <p:spPr>
          <a:xfrm>
            <a:off x="5331655" y="2478024"/>
            <a:ext cx="3460301" cy="3909374"/>
          </a:xfrm>
          <a:prstGeom prst="rect">
            <a:avLst/>
          </a:prstGeom>
          <a:solidFill>
            <a:schemeClr val="bg2"/>
          </a:solidFill>
        </p:spPr>
        <p:txBody>
          <a:bodyPr vert="horz" lIns="91440" tIns="45720" rIns="91440" bIns="45720" rtlCol="0" anchor="t">
            <a:normAutofit lnSpcReduction="10000"/>
          </a:bodyPr>
          <a:lstStyle/>
          <a:p>
            <a:pPr algn="just" defTabSz="914400">
              <a:lnSpc>
                <a:spcPct val="90000"/>
              </a:lnSpc>
              <a:spcAft>
                <a:spcPts val="600"/>
              </a:spcAft>
            </a:pPr>
            <a:r>
              <a:rPr lang="fr-FR" sz="1400" dirty="0"/>
              <a:t>À plusieurs reprises, les Arabes ont tenté d'abattre l'Empire byzantin dans sa capitale même. De 672 à 678, des assauts furent lancés, en vain, chaque été. Puis, en 717-718, la cité subit une double attaque, par mer et par terre, des troupes arabes qui ont franchi le Taurus, traversé l'Anatolie et débarqué sur le détroit du Bosphore. Mais les Byzantins possédaient le secret d'une arme terrible, le feu grégeois, utilisé pour la première fois en 678. Ce mélange de soufre, de salpêtre et d'huile de naphte, qui avait la propriété de brûler sur l'eau, leur permit de repousser les assauts des Arabes sur mer. Aucune armée musulmane ne reviendra sous les murs de Constantinople avant 1453. Cité imprenable, la capitale de l'Empire byzantin prit, aux yeux des Arabes, les dimensions d'un mythe.</a:t>
            </a:r>
          </a:p>
          <a:p>
            <a:pPr algn="r" defTabSz="914400">
              <a:lnSpc>
                <a:spcPct val="90000"/>
              </a:lnSpc>
              <a:spcAft>
                <a:spcPts val="600"/>
              </a:spcAft>
            </a:pPr>
            <a:r>
              <a:rPr lang="fr-FR" sz="1400" dirty="0"/>
              <a:t>F. </a:t>
            </a:r>
            <a:r>
              <a:rPr lang="fr-FR" sz="1400" dirty="0" err="1"/>
              <a:t>Micheau</a:t>
            </a:r>
            <a:r>
              <a:rPr lang="fr-FR" sz="1400" dirty="0"/>
              <a:t>, « Les Arabes à la conquête du monde », </a:t>
            </a:r>
            <a:r>
              <a:rPr lang="fr-FR" sz="1400" i="1" dirty="0"/>
              <a:t>L’Histoire</a:t>
            </a:r>
            <a:r>
              <a:rPr lang="fr-FR" sz="1400" dirty="0"/>
              <a:t>, juillet-août 1992</a:t>
            </a:r>
          </a:p>
        </p:txBody>
      </p:sp>
      <p:sp>
        <p:nvSpPr>
          <p:cNvPr id="6" name="ZoneTexte 5">
            <a:extLst>
              <a:ext uri="{FF2B5EF4-FFF2-40B4-BE49-F238E27FC236}">
                <a16:creationId xmlns:a16="http://schemas.microsoft.com/office/drawing/2014/main" id="{B503C5D0-CFF2-2281-D8C6-8FEBF659DC64}"/>
              </a:ext>
            </a:extLst>
          </p:cNvPr>
          <p:cNvSpPr txBox="1"/>
          <p:nvPr/>
        </p:nvSpPr>
        <p:spPr>
          <a:xfrm>
            <a:off x="2212779" y="6182402"/>
            <a:ext cx="3047358" cy="253916"/>
          </a:xfrm>
          <a:prstGeom prst="rect">
            <a:avLst/>
          </a:prstGeom>
          <a:noFill/>
        </p:spPr>
        <p:txBody>
          <a:bodyPr wrap="square" rtlCol="0">
            <a:spAutoFit/>
          </a:bodyPr>
          <a:lstStyle/>
          <a:p>
            <a:pPr algn="r"/>
            <a:r>
              <a:rPr lang="fr-FR" sz="1050" dirty="0"/>
              <a:t>Source : </a:t>
            </a:r>
            <a:r>
              <a:rPr lang="fr-FR" sz="1050" dirty="0">
                <a:solidFill>
                  <a:schemeClr val="bg2"/>
                </a:solidFill>
                <a:hlinkClick r:id="rId3"/>
              </a:rPr>
              <a:t>https://fr.wikipedia.org</a:t>
            </a:r>
            <a:r>
              <a:rPr lang="fr-FR" sz="1050" dirty="0">
                <a:solidFill>
                  <a:schemeClr val="bg2"/>
                </a:solidFill>
              </a:rPr>
              <a:t> </a:t>
            </a:r>
            <a:endParaRPr lang="fr-FR" sz="1050" dirty="0"/>
          </a:p>
        </p:txBody>
      </p:sp>
    </p:spTree>
    <p:extLst>
      <p:ext uri="{BB962C8B-B14F-4D97-AF65-F5344CB8AC3E}">
        <p14:creationId xmlns:p14="http://schemas.microsoft.com/office/powerpoint/2010/main" val="134141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 y="0"/>
            <a:ext cx="9143999"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642"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
            <a:ext cx="9144001"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86231CC-3E72-2178-20D8-C1CC08F3F54B}"/>
              </a:ext>
            </a:extLst>
          </p:cNvPr>
          <p:cNvSpPr>
            <a:spLocks noGrp="1"/>
          </p:cNvSpPr>
          <p:nvPr>
            <p:ph type="title"/>
          </p:nvPr>
        </p:nvSpPr>
        <p:spPr>
          <a:xfrm>
            <a:off x="524784" y="248038"/>
            <a:ext cx="5297791" cy="1159200"/>
          </a:xfrm>
        </p:spPr>
        <p:txBody>
          <a:bodyPr vert="horz" lIns="91440" tIns="45720" rIns="91440" bIns="45720" rtlCol="0" anchor="ctr">
            <a:normAutofit/>
          </a:bodyPr>
          <a:lstStyle/>
          <a:p>
            <a:r>
              <a:rPr lang="fr-FR" sz="3500" kern="1200" dirty="0">
                <a:solidFill>
                  <a:srgbClr val="FFFFFF"/>
                </a:solidFill>
                <a:latin typeface="+mj-lt"/>
                <a:ea typeface="+mj-ea"/>
                <a:cs typeface="+mj-cs"/>
              </a:rPr>
              <a:t>Le monde arabo-musulman, un Empire morcelé</a:t>
            </a:r>
          </a:p>
        </p:txBody>
      </p:sp>
      <p:pic>
        <p:nvPicPr>
          <p:cNvPr id="4" name="Image 3">
            <a:extLst>
              <a:ext uri="{FF2B5EF4-FFF2-40B4-BE49-F238E27FC236}">
                <a16:creationId xmlns:a16="http://schemas.microsoft.com/office/drawing/2014/main" id="{5DC88EC4-B551-A195-9B31-DDF0FA385F3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77261" y="1697753"/>
            <a:ext cx="7389478" cy="3189798"/>
          </a:xfrm>
          <a:prstGeom prst="rect">
            <a:avLst/>
          </a:prstGeom>
        </p:spPr>
      </p:pic>
      <p:pic>
        <p:nvPicPr>
          <p:cNvPr id="5" name="Image 4">
            <a:extLst>
              <a:ext uri="{FF2B5EF4-FFF2-40B4-BE49-F238E27FC236}">
                <a16:creationId xmlns:a16="http://schemas.microsoft.com/office/drawing/2014/main" id="{13A02F3B-1941-413A-2930-1FF993C03C63}"/>
              </a:ext>
            </a:extLst>
          </p:cNvPr>
          <p:cNvPicPr>
            <a:picLocks noChangeAspect="1"/>
          </p:cNvPicPr>
          <p:nvPr/>
        </p:nvPicPr>
        <p:blipFill rotWithShape="1">
          <a:blip r:embed="rId3"/>
          <a:srcRect b="34214"/>
          <a:stretch/>
        </p:blipFill>
        <p:spPr>
          <a:xfrm>
            <a:off x="877260" y="4898576"/>
            <a:ext cx="7389479" cy="1834829"/>
          </a:xfrm>
          <a:prstGeom prst="rect">
            <a:avLst/>
          </a:prstGeom>
        </p:spPr>
      </p:pic>
      <p:sp>
        <p:nvSpPr>
          <p:cNvPr id="6" name="ZoneTexte 5">
            <a:extLst>
              <a:ext uri="{FF2B5EF4-FFF2-40B4-BE49-F238E27FC236}">
                <a16:creationId xmlns:a16="http://schemas.microsoft.com/office/drawing/2014/main" id="{51E2780B-DC81-6CAD-91A8-2481C3A5929B}"/>
              </a:ext>
            </a:extLst>
          </p:cNvPr>
          <p:cNvSpPr txBox="1"/>
          <p:nvPr/>
        </p:nvSpPr>
        <p:spPr>
          <a:xfrm>
            <a:off x="6096641" y="1308414"/>
            <a:ext cx="3047358" cy="253916"/>
          </a:xfrm>
          <a:prstGeom prst="rect">
            <a:avLst/>
          </a:prstGeom>
          <a:noFill/>
        </p:spPr>
        <p:txBody>
          <a:bodyPr wrap="square" rtlCol="0">
            <a:spAutoFit/>
          </a:bodyPr>
          <a:lstStyle/>
          <a:p>
            <a:pPr algn="r"/>
            <a:r>
              <a:rPr lang="fr-FR" sz="1050" dirty="0">
                <a:solidFill>
                  <a:schemeClr val="bg2"/>
                </a:solidFill>
              </a:rPr>
              <a:t>Source : </a:t>
            </a:r>
            <a:r>
              <a:rPr lang="fr-FR" sz="1050" dirty="0">
                <a:solidFill>
                  <a:schemeClr val="bg2"/>
                </a:solidFill>
                <a:hlinkClick r:id="rId4"/>
              </a:rPr>
              <a:t>www.lhistoire.fr</a:t>
            </a:r>
            <a:r>
              <a:rPr lang="fr-FR" sz="1050" dirty="0">
                <a:solidFill>
                  <a:schemeClr val="bg2"/>
                </a:solidFill>
              </a:rPr>
              <a:t> </a:t>
            </a:r>
            <a:endParaRPr lang="fr-FR" sz="1050" dirty="0"/>
          </a:p>
        </p:txBody>
      </p:sp>
      <p:sp>
        <p:nvSpPr>
          <p:cNvPr id="3" name="Bouton d’action : retour ou précédent 2">
            <a:hlinkClick r:id="rId5" action="ppaction://hlinksldjump" highlightClick="1"/>
            <a:extLst>
              <a:ext uri="{FF2B5EF4-FFF2-40B4-BE49-F238E27FC236}">
                <a16:creationId xmlns:a16="http://schemas.microsoft.com/office/drawing/2014/main" id="{14F26D29-644E-5902-432A-69767408D040}"/>
              </a:ext>
            </a:extLst>
          </p:cNvPr>
          <p:cNvSpPr/>
          <p:nvPr/>
        </p:nvSpPr>
        <p:spPr>
          <a:xfrm>
            <a:off x="8739494" y="6450904"/>
            <a:ext cx="180000" cy="180000"/>
          </a:xfrm>
          <a:prstGeom prst="actionButtonBackPrevious">
            <a:avLst/>
          </a:pr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66786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Rectangle 11">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500"/>
            <a:ext cx="9143999" cy="6858000"/>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FC87AC-C919-4FE5-BAC3-39509E001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76" y="-1500"/>
            <a:ext cx="6089949" cy="6858001"/>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D0659F6-0853-468D-B1B2-44FDBE98B8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54" y="-3000"/>
            <a:ext cx="9150948" cy="6859501"/>
          </a:xfrm>
          <a:prstGeom prst="rect">
            <a:avLst/>
          </a:prstGeom>
          <a:gradFill>
            <a:gsLst>
              <a:gs pos="0">
                <a:srgbClr val="000000">
                  <a:alpha val="71765"/>
                </a:srgbClr>
              </a:gs>
              <a:gs pos="100000">
                <a:schemeClr val="accent1">
                  <a:alpha val="24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58902" y="0"/>
            <a:ext cx="8788573" cy="6858000"/>
          </a:xfrm>
          <a:prstGeom prst="rect">
            <a:avLst/>
          </a:prstGeom>
          <a:gradFill>
            <a:gsLst>
              <a:gs pos="19000">
                <a:srgbClr val="000000">
                  <a:alpha val="62000"/>
                </a:srgbClr>
              </a:gs>
              <a:gs pos="100000">
                <a:schemeClr val="accent1">
                  <a:lumMod val="75000"/>
                  <a:alpha val="44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0C8C860-915F-80A8-E969-B50EFAD92852}"/>
              </a:ext>
            </a:extLst>
          </p:cNvPr>
          <p:cNvSpPr>
            <a:spLocks noGrp="1"/>
          </p:cNvSpPr>
          <p:nvPr>
            <p:ph type="title"/>
          </p:nvPr>
        </p:nvSpPr>
        <p:spPr>
          <a:xfrm>
            <a:off x="143419" y="169364"/>
            <a:ext cx="5661850" cy="1557835"/>
          </a:xfrm>
        </p:spPr>
        <p:txBody>
          <a:bodyPr vert="horz" lIns="91440" tIns="45720" rIns="91440" bIns="45720" rtlCol="0" anchor="b">
            <a:normAutofit fontScale="90000"/>
          </a:bodyPr>
          <a:lstStyle/>
          <a:p>
            <a:r>
              <a:rPr lang="fr-FR" sz="3900" dirty="0">
                <a:solidFill>
                  <a:srgbClr val="FFFFFF"/>
                </a:solidFill>
              </a:rPr>
              <a:t>À l’issue de la première croisade (1095-1099), les États latins d’Orient</a:t>
            </a:r>
          </a:p>
        </p:txBody>
      </p:sp>
      <p:sp>
        <p:nvSpPr>
          <p:cNvPr id="20" name="Rectangle 19">
            <a:extLst>
              <a:ext uri="{FF2B5EF4-FFF2-40B4-BE49-F238E27FC236}">
                <a16:creationId xmlns:a16="http://schemas.microsoft.com/office/drawing/2014/main" id="{977ACDD7-882D-4B81-A213-84C82B96B0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2888341"/>
            <a:ext cx="9152864" cy="3968158"/>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a:hlinkClick r:id="rId2"/>
            <a:extLst>
              <a:ext uri="{FF2B5EF4-FFF2-40B4-BE49-F238E27FC236}">
                <a16:creationId xmlns:a16="http://schemas.microsoft.com/office/drawing/2014/main" id="{EA38C266-43DD-9423-A8A5-44CDCB0B2046}"/>
              </a:ext>
            </a:extLst>
          </p:cNvPr>
          <p:cNvPicPr>
            <a:picLocks noChangeAspect="1"/>
          </p:cNvPicPr>
          <p:nvPr/>
        </p:nvPicPr>
        <p:blipFill>
          <a:blip r:embed="rId3"/>
          <a:stretch>
            <a:fillRect/>
          </a:stretch>
        </p:blipFill>
        <p:spPr>
          <a:xfrm>
            <a:off x="6229891" y="169364"/>
            <a:ext cx="2770690" cy="6519272"/>
          </a:xfrm>
          <a:prstGeom prst="rect">
            <a:avLst/>
          </a:prstGeom>
        </p:spPr>
      </p:pic>
      <p:pic>
        <p:nvPicPr>
          <p:cNvPr id="5" name="Image 4">
            <a:extLst>
              <a:ext uri="{FF2B5EF4-FFF2-40B4-BE49-F238E27FC236}">
                <a16:creationId xmlns:a16="http://schemas.microsoft.com/office/drawing/2014/main" id="{1E3DAB5C-12DE-E4BE-C031-0E4438112706}"/>
              </a:ext>
            </a:extLst>
          </p:cNvPr>
          <p:cNvPicPr>
            <a:picLocks noChangeAspect="1"/>
          </p:cNvPicPr>
          <p:nvPr/>
        </p:nvPicPr>
        <p:blipFill>
          <a:blip r:embed="rId4"/>
          <a:stretch>
            <a:fillRect/>
          </a:stretch>
        </p:blipFill>
        <p:spPr>
          <a:xfrm>
            <a:off x="143418" y="2112485"/>
            <a:ext cx="5943055" cy="4576151"/>
          </a:xfrm>
          <a:prstGeom prst="rect">
            <a:avLst/>
          </a:prstGeom>
        </p:spPr>
      </p:pic>
    </p:spTree>
    <p:extLst>
      <p:ext uri="{BB962C8B-B14F-4D97-AF65-F5344CB8AC3E}">
        <p14:creationId xmlns:p14="http://schemas.microsoft.com/office/powerpoint/2010/main" val="3620012553"/>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1989</TotalTime>
  <Words>2022</Words>
  <Application>Microsoft Office PowerPoint</Application>
  <PresentationFormat>Affichage à l'écran (4:3)</PresentationFormat>
  <Paragraphs>67</Paragraphs>
  <Slides>19</Slides>
  <Notes>0</Notes>
  <HiddenSlides>0</HiddenSlides>
  <MMClips>1</MMClips>
  <ScaleCrop>false</ScaleCrop>
  <HeadingPairs>
    <vt:vector size="8" baseType="variant">
      <vt:variant>
        <vt:lpstr>Polices utilisées</vt:lpstr>
      </vt:variant>
      <vt:variant>
        <vt:i4>3</vt:i4>
      </vt:variant>
      <vt:variant>
        <vt:lpstr>Thème</vt:lpstr>
      </vt:variant>
      <vt:variant>
        <vt:i4>1</vt:i4>
      </vt:variant>
      <vt:variant>
        <vt:lpstr>Serveurs OLE incorporés</vt:lpstr>
      </vt:variant>
      <vt:variant>
        <vt:i4>1</vt:i4>
      </vt:variant>
      <vt:variant>
        <vt:lpstr>Titres des diapositives</vt:lpstr>
      </vt:variant>
      <vt:variant>
        <vt:i4>19</vt:i4>
      </vt:variant>
    </vt:vector>
  </HeadingPairs>
  <TitlesOfParts>
    <vt:vector size="24" baseType="lpstr">
      <vt:lpstr>Arial</vt:lpstr>
      <vt:lpstr>Calibri</vt:lpstr>
      <vt:lpstr>Calibri Light</vt:lpstr>
      <vt:lpstr>Thème Office</vt:lpstr>
      <vt:lpstr>Acrobat Document</vt:lpstr>
      <vt:lpstr>LE MONDE MÉDITERRANÉEN : EMPREINTES DE L’ANTIQUITÉ ET DU MOYEN ÂGE</vt:lpstr>
      <vt:lpstr>LA MÉDITERRANÉE MÉDIÉVALE : ESPACE D’ÉCHANGES ET DE CONFLITS À LA CROISÉE DE TROIS CIVILISATIONS</vt:lpstr>
      <vt:lpstr>Introduction</vt:lpstr>
      <vt:lpstr>Une terre d’affrontements et d’échanges     (Manuel p.62-63)</vt:lpstr>
      <vt:lpstr>Sommaire</vt:lpstr>
      <vt:lpstr>Le monde arabo-musulman, un Empire en expansion</vt:lpstr>
      <vt:lpstr>La supériorité navale byzantine</vt:lpstr>
      <vt:lpstr>Le monde arabo-musulman, un Empire morcelé</vt:lpstr>
      <vt:lpstr>À l’issue de la première croisade (1095-1099), les États latins d’Orient</vt:lpstr>
      <vt:lpstr>Les États latins d’Orient : la première colonisation ?</vt:lpstr>
      <vt:lpstr>Bernard de Clairvaux prêche la deuxième croisade (1146)</vt:lpstr>
      <vt:lpstr>La réforme grégorienne ou la prise du pouvoir par l’Église</vt:lpstr>
      <vt:lpstr>Au commencement, l’eau et la boue</vt:lpstr>
      <vt:lpstr>Venise, une thalassocratie</vt:lpstr>
      <vt:lpstr>Une école du commerce mondial</vt:lpstr>
      <vt:lpstr>La ca’ d’oro, un palais vénitien</vt:lpstr>
      <vt:lpstr>L’Arsenal de Venise, un lieu stratégique commercial et militaire</vt:lpstr>
      <vt:lpstr>LA BASILIQUE SAINT-MARC Exercice. Venise entre Orient et Occident</vt:lpstr>
      <vt:lpstr>Révisions p.80-81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MONDE MÉDITERRANÉEN : EMPREINTES DE L’ANTIQUITÉ ET DU MOYEN ÂGE</dc:title>
  <dc:creator>eric michelangeli</dc:creator>
  <cp:lastModifiedBy>eric michelangeli</cp:lastModifiedBy>
  <cp:revision>21</cp:revision>
  <dcterms:created xsi:type="dcterms:W3CDTF">2023-08-09T08:38:49Z</dcterms:created>
  <dcterms:modified xsi:type="dcterms:W3CDTF">2023-08-26T14:41:36Z</dcterms:modified>
</cp:coreProperties>
</file>